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98" r:id="rId2"/>
    <p:sldId id="399" r:id="rId3"/>
    <p:sldId id="400" r:id="rId4"/>
    <p:sldId id="429" r:id="rId5"/>
    <p:sldId id="419" r:id="rId6"/>
    <p:sldId id="402" r:id="rId7"/>
    <p:sldId id="438" r:id="rId8"/>
    <p:sldId id="439" r:id="rId9"/>
    <p:sldId id="440" r:id="rId10"/>
    <p:sldId id="441" r:id="rId11"/>
    <p:sldId id="442" r:id="rId12"/>
    <p:sldId id="443" r:id="rId13"/>
    <p:sldId id="448" r:id="rId14"/>
    <p:sldId id="447" r:id="rId15"/>
    <p:sldId id="449" r:id="rId16"/>
    <p:sldId id="444" r:id="rId17"/>
    <p:sldId id="446" r:id="rId18"/>
    <p:sldId id="450" r:id="rId19"/>
    <p:sldId id="445" r:id="rId20"/>
    <p:sldId id="403" r:id="rId21"/>
    <p:sldId id="404" r:id="rId22"/>
    <p:sldId id="430" r:id="rId23"/>
    <p:sldId id="407" r:id="rId24"/>
    <p:sldId id="408" r:id="rId25"/>
    <p:sldId id="410" r:id="rId26"/>
    <p:sldId id="431" r:id="rId27"/>
    <p:sldId id="411" r:id="rId28"/>
    <p:sldId id="405" r:id="rId29"/>
    <p:sldId id="413" r:id="rId30"/>
    <p:sldId id="414" r:id="rId31"/>
    <p:sldId id="415" r:id="rId32"/>
    <p:sldId id="416" r:id="rId33"/>
    <p:sldId id="418" r:id="rId34"/>
    <p:sldId id="432" r:id="rId35"/>
    <p:sldId id="433" r:id="rId36"/>
    <p:sldId id="436" r:id="rId37"/>
    <p:sldId id="434" r:id="rId38"/>
    <p:sldId id="437" r:id="rId39"/>
    <p:sldId id="435" r:id="rId40"/>
    <p:sldId id="417" r:id="rId41"/>
    <p:sldId id="428" r:id="rId4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194EF"/>
    <a:srgbClr val="6DCFF6"/>
    <a:srgbClr val="EF4130"/>
    <a:srgbClr val="24408F"/>
    <a:srgbClr val="5E2580"/>
    <a:srgbClr val="0071AE"/>
    <a:srgbClr val="F37121"/>
    <a:srgbClr val="565656"/>
    <a:srgbClr val="746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47EBD2-4C86-4CF2-8A74-4E550CFD7A6F}" type="datetime1">
              <a:rPr lang="nb-NO"/>
              <a:pPr/>
              <a:t>23.06.2015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3E34CA-61E2-4F05-A670-4A3087328CC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64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9D7D19-53EC-43FB-9A52-F3A57F37D26A}" type="datetime1">
              <a:rPr lang="nb-NO"/>
              <a:pPr/>
              <a:t>23.06.2015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ED6B6A-294F-44B5-90CB-02E7B50A5AE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558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EC6FF-134C-4913-AB43-EABC053E553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1657" y="240771"/>
            <a:ext cx="6832610" cy="724430"/>
          </a:xfrm>
          <a:prstGeom prst="rect">
            <a:avLst/>
          </a:prstGeom>
        </p:spPr>
        <p:txBody>
          <a:bodyPr vert="horz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1657" y="240771"/>
            <a:ext cx="6832610" cy="724430"/>
          </a:xfrm>
          <a:prstGeom prst="rect">
            <a:avLst/>
          </a:prstGeom>
        </p:spPr>
        <p:txBody>
          <a:bodyPr vert="horz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203200" y="1236663"/>
            <a:ext cx="8770938" cy="5426075"/>
          </a:xfrm>
          <a:prstGeom prst="rect">
            <a:avLst/>
          </a:prstGeom>
        </p:spPr>
        <p:txBody>
          <a:bodyPr vert="horz"/>
          <a:lstStyle>
            <a:lvl1pPr>
              <a:defRPr sz="2400" b="1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9580"/>
            <a:ext cx="4040188" cy="6397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9342"/>
            <a:ext cx="4040188" cy="395128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9580"/>
            <a:ext cx="4041775" cy="6397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9342"/>
            <a:ext cx="4041775" cy="395128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11657" y="240771"/>
            <a:ext cx="6832610" cy="724430"/>
          </a:xfrm>
          <a:prstGeom prst="rect">
            <a:avLst/>
          </a:prstGeom>
        </p:spPr>
        <p:txBody>
          <a:bodyPr vert="horz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9050D-3EE3-463B-A856-0BF2F2C80F2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87E69-6824-43C7-8272-E764F0882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90500" y="977900"/>
            <a:ext cx="8775700" cy="4603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n-NO"/>
          </a:p>
        </p:txBody>
      </p:sp>
      <p:sp>
        <p:nvSpPr>
          <p:cNvPr id="10" name="Rektangel 9"/>
          <p:cNvSpPr/>
          <p:nvPr/>
        </p:nvSpPr>
        <p:spPr>
          <a:xfrm>
            <a:off x="182563" y="0"/>
            <a:ext cx="8775700" cy="138113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n-NO"/>
          </a:p>
        </p:txBody>
      </p:sp>
      <p:pic>
        <p:nvPicPr>
          <p:cNvPr id="7" name="Picture 6" descr="ImpactWeather-StormGeo-logo-white-rectangl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10463" y="150920"/>
            <a:ext cx="2487636" cy="8068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ormGeo Map for PP.jpg"/>
          <p:cNvPicPr>
            <a:picLocks noChangeAspect="1"/>
          </p:cNvPicPr>
          <p:nvPr/>
        </p:nvPicPr>
        <p:blipFill>
          <a:blip r:embed="rId2" cstate="print"/>
          <a:srcRect t="14783" r="1522" b="12754"/>
          <a:stretch>
            <a:fillRect/>
          </a:stretch>
        </p:blipFill>
        <p:spPr>
          <a:xfrm>
            <a:off x="69574" y="1013791"/>
            <a:ext cx="9004852" cy="49695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88845" y="6033052"/>
            <a:ext cx="8766312" cy="80021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Presentation for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University of Houston AMS Chapter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Jan. </a:t>
            </a:r>
            <a:r>
              <a:rPr lang="en-US" sz="1400" smtClean="0">
                <a:solidFill>
                  <a:schemeClr val="tx1"/>
                </a:solidFill>
              </a:rPr>
              <a:t>29, 2015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1" name="Rektangel 60"/>
          <p:cNvSpPr/>
          <p:nvPr/>
        </p:nvSpPr>
        <p:spPr>
          <a:xfrm>
            <a:off x="169333" y="5942426"/>
            <a:ext cx="8805334" cy="50804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ounded Rectangle 72"/>
          <p:cNvSpPr/>
          <p:nvPr/>
        </p:nvSpPr>
        <p:spPr>
          <a:xfrm>
            <a:off x="397566" y="4263887"/>
            <a:ext cx="1377805" cy="13417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IW Documents\IW Documents\Logos\DNV_ISO\ISO_9001_2008_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93" y="4478769"/>
            <a:ext cx="1056522" cy="921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Makes day to day forecasts for land based clients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Identifies major weather systems days in advance</a:t>
            </a:r>
          </a:p>
          <a:p>
            <a:endParaRPr lang="en-US" dirty="0" smtClean="0"/>
          </a:p>
          <a:p>
            <a:r>
              <a:rPr lang="en-US" dirty="0" smtClean="0"/>
              <a:t>Issues alerts for severe weather events (e.g. tornadoes, severe storms)</a:t>
            </a:r>
          </a:p>
          <a:p>
            <a:endParaRPr lang="en-US" dirty="0" smtClean="0"/>
          </a:p>
          <a:p>
            <a:r>
              <a:rPr lang="en-US" dirty="0"/>
              <a:t>Radiosonde Program (IW, UH, NWS-HGX)</a:t>
            </a:r>
          </a:p>
          <a:p>
            <a:endParaRPr lang="en-US" dirty="0" smtClean="0"/>
          </a:p>
          <a:p>
            <a:r>
              <a:rPr lang="en-US" dirty="0" smtClean="0"/>
              <a:t>Opportunities to forecast 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224" y="6227064"/>
            <a:ext cx="764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Winter Storm Threat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7" y="1043645"/>
            <a:ext cx="8757476" cy="52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Makes day to day forecasts for land based clients</a:t>
            </a:r>
          </a:p>
          <a:p>
            <a:endParaRPr lang="en-US" dirty="0" smtClean="0"/>
          </a:p>
          <a:p>
            <a:r>
              <a:rPr lang="en-US" dirty="0" smtClean="0"/>
              <a:t>Identifies major weather systems days in advance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Issues alerts for severe weather events (e.g. tornadoes, severe storms)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Radiosonde Program (IW, UH, NWS-HGX)</a:t>
            </a:r>
          </a:p>
          <a:p>
            <a:endParaRPr lang="en-US" dirty="0" smtClean="0"/>
          </a:p>
          <a:p>
            <a:r>
              <a:rPr lang="en-US" dirty="0" smtClean="0"/>
              <a:t>Opportunities to forecast on-site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DTA’s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2854"/>
            <a:ext cx="4571999" cy="44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" y="1092856"/>
            <a:ext cx="4470329" cy="44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Watch/Warning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" y="1275127"/>
            <a:ext cx="4486580" cy="46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2" y="1275125"/>
            <a:ext cx="4486580" cy="46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0" y="1020573"/>
            <a:ext cx="8808440" cy="563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7" y="1040235"/>
            <a:ext cx="8657438" cy="54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Makes day to day forecasts for land based clients</a:t>
            </a:r>
          </a:p>
          <a:p>
            <a:endParaRPr lang="en-US" dirty="0" smtClean="0"/>
          </a:p>
          <a:p>
            <a:r>
              <a:rPr lang="en-US" dirty="0" smtClean="0"/>
              <a:t>Identifies major weather systems days in advance</a:t>
            </a:r>
          </a:p>
          <a:p>
            <a:endParaRPr lang="en-US" dirty="0" smtClean="0"/>
          </a:p>
          <a:p>
            <a:r>
              <a:rPr lang="en-US" dirty="0" smtClean="0"/>
              <a:t>Issues alerts for severe weather events (e.g. tornadoes, severe storms)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Radiosonde Program (IW, UH, NWS-HGX)</a:t>
            </a:r>
          </a:p>
          <a:p>
            <a:endParaRPr lang="en-US" dirty="0" smtClean="0"/>
          </a:p>
          <a:p>
            <a:r>
              <a:rPr lang="en-US" dirty="0" smtClean="0"/>
              <a:t>Opportunities to forecast on-site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7" y="1092826"/>
            <a:ext cx="5486400" cy="54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Makes day to day forecasts for land based clients</a:t>
            </a:r>
          </a:p>
          <a:p>
            <a:endParaRPr lang="en-US" dirty="0" smtClean="0"/>
          </a:p>
          <a:p>
            <a:r>
              <a:rPr lang="en-US" dirty="0" smtClean="0"/>
              <a:t>Identifies major weather systems days in advance</a:t>
            </a:r>
          </a:p>
          <a:p>
            <a:endParaRPr lang="en-US" dirty="0" smtClean="0"/>
          </a:p>
          <a:p>
            <a:r>
              <a:rPr lang="en-US" dirty="0" smtClean="0"/>
              <a:t>Issues alerts for severe weather events (e.g. tornadoes, severe storms)</a:t>
            </a:r>
          </a:p>
          <a:p>
            <a:endParaRPr lang="en-US" dirty="0"/>
          </a:p>
          <a:p>
            <a:r>
              <a:rPr lang="en-US" dirty="0"/>
              <a:t>Radiosonde Program (IW, UH, NWS-HGX)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Opportunities to forecast on site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2124988"/>
            <a:ext cx="8534400" cy="2599412"/>
          </a:xfrm>
        </p:spPr>
        <p:txBody>
          <a:bodyPr/>
          <a:lstStyle/>
          <a:p>
            <a:pPr algn="ctr"/>
            <a:r>
              <a:rPr lang="en-US" dirty="0" smtClean="0"/>
              <a:t>Private Sector Meteorology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Presentation by Matt Haworth</a:t>
            </a:r>
            <a:br>
              <a:rPr lang="en-US" sz="2800" dirty="0" smtClean="0"/>
            </a:br>
            <a:r>
              <a:rPr lang="en-US" sz="2800" dirty="0" err="1" smtClean="0"/>
              <a:t>StormWatch</a:t>
            </a:r>
            <a:r>
              <a:rPr lang="en-US" sz="2800" dirty="0" smtClean="0"/>
              <a:t> Meteorologist, ImpactWeather Inc</a:t>
            </a:r>
            <a:br>
              <a:rPr lang="en-US" sz="2800" dirty="0" smtClean="0"/>
            </a:br>
            <a:r>
              <a:rPr lang="en-US" sz="2800" dirty="0" smtClean="0"/>
              <a:t>UH AMS Chapter Meeting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January 29</a:t>
            </a:r>
            <a:r>
              <a:rPr lang="en-US" sz="2800" baseline="30000" smtClean="0"/>
              <a:t>th</a:t>
            </a:r>
            <a:r>
              <a:rPr lang="en-US" sz="2800" smtClean="0"/>
              <a:t>,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800" y="1532544"/>
            <a:ext cx="4007503" cy="41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84070"/>
            <a:ext cx="610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Tropical cyclones represent the greatest threat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to our clients worldwide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TropicsWatch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Provide daily briefings on tropical activity for all basins worldwide</a:t>
            </a:r>
          </a:p>
          <a:p>
            <a:endParaRPr lang="en-US" dirty="0" smtClean="0"/>
          </a:p>
          <a:p>
            <a:r>
              <a:rPr lang="en-US" dirty="0" smtClean="0"/>
              <a:t>Issue advisories on active TCs and disturbances likely to develop worldwide</a:t>
            </a:r>
          </a:p>
          <a:p>
            <a:endParaRPr lang="en-US" dirty="0" smtClean="0"/>
          </a:p>
          <a:p>
            <a:r>
              <a:rPr lang="en-US" dirty="0" smtClean="0"/>
              <a:t>Issue special products to allow companies to properly activate their hurricane response plans</a:t>
            </a:r>
          </a:p>
          <a:p>
            <a:endParaRPr lang="en-US" dirty="0" smtClean="0"/>
          </a:p>
          <a:p>
            <a:r>
              <a:rPr lang="en-US" dirty="0" smtClean="0"/>
              <a:t>Make videos providing the latest information for clients</a:t>
            </a:r>
          </a:p>
          <a:p>
            <a:endParaRPr lang="en-US" dirty="0" smtClean="0"/>
          </a:p>
          <a:p>
            <a:r>
              <a:rPr lang="en-US" dirty="0" smtClean="0"/>
              <a:t>Fog forecasting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02" y="1079500"/>
            <a:ext cx="8005431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1671638" y="12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white">
          <a:xfrm>
            <a:off x="147961" y="116889"/>
            <a:ext cx="6252839" cy="8309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en-US" sz="2400" b="1" dirty="0" smtClean="0">
                <a:latin typeface="+mn-lt"/>
              </a:rPr>
              <a:t>The North Atlantic Daily Briefing covers potential development for the next week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3200" y="1422400"/>
            <a:ext cx="3689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/>
              <a:t> Outlook for the next week –</a:t>
            </a:r>
            <a:br>
              <a:rPr lang="en-US" sz="2000" dirty="0" smtClean="0"/>
            </a:br>
            <a:r>
              <a:rPr lang="en-US" sz="2000" dirty="0" smtClean="0"/>
              <a:t>    or longer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 Threats to business are</a:t>
            </a:r>
            <a:br>
              <a:rPr lang="en-US" sz="2000" dirty="0" smtClean="0"/>
            </a:br>
            <a:r>
              <a:rPr lang="en-US" sz="2000" dirty="0" smtClean="0"/>
              <a:t>    identified/quantified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TropicsWatch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Provide daily briefings on tropical activity for all basins worldwide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Issue advisories on active TCs and disturbances likely to develop worldwide</a:t>
            </a:r>
          </a:p>
          <a:p>
            <a:endParaRPr lang="en-US" dirty="0" smtClean="0"/>
          </a:p>
          <a:p>
            <a:r>
              <a:rPr lang="en-US" dirty="0" smtClean="0"/>
              <a:t>Issue special products to allow companies to properly activate their hurricane response plans</a:t>
            </a:r>
          </a:p>
          <a:p>
            <a:endParaRPr lang="en-US" dirty="0" smtClean="0"/>
          </a:p>
          <a:p>
            <a:r>
              <a:rPr lang="en-US" dirty="0" smtClean="0"/>
              <a:t>Make videos providing the latest information for clients</a:t>
            </a:r>
          </a:p>
          <a:p>
            <a:endParaRPr lang="en-US" dirty="0" smtClean="0"/>
          </a:p>
          <a:p>
            <a:r>
              <a:rPr lang="en-US" dirty="0" smtClean="0"/>
              <a:t>Fog forecasting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1657" y="240771"/>
            <a:ext cx="6832610" cy="724430"/>
          </a:xfrm>
        </p:spPr>
        <p:txBody>
          <a:bodyPr/>
          <a:lstStyle/>
          <a:p>
            <a:r>
              <a:rPr lang="en-US" dirty="0" smtClean="0"/>
              <a:t>Advisory 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19" y="1088571"/>
            <a:ext cx="8625879" cy="56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TropicsWatch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Provide daily briefings on tropical activity for all basins worldwide</a:t>
            </a:r>
          </a:p>
          <a:p>
            <a:endParaRPr lang="en-US" dirty="0" smtClean="0"/>
          </a:p>
          <a:p>
            <a:r>
              <a:rPr lang="en-US" dirty="0" smtClean="0"/>
              <a:t>Issue advisories on active TCs and disturbances likely to develop worldwide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Issue site forecasts and special products to allow companies to properly activate their hurricane response plans</a:t>
            </a:r>
          </a:p>
          <a:p>
            <a:endParaRPr lang="en-US" dirty="0" smtClean="0"/>
          </a:p>
          <a:p>
            <a:r>
              <a:rPr lang="en-US" dirty="0" smtClean="0"/>
              <a:t>Make videos providing the latest information for clients</a:t>
            </a:r>
          </a:p>
          <a:p>
            <a:endParaRPr lang="en-US" dirty="0" smtClean="0"/>
          </a:p>
          <a:p>
            <a:r>
              <a:rPr lang="en-US" dirty="0" smtClean="0"/>
              <a:t>Fog forecasting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038686"/>
            <a:ext cx="5034989" cy="58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514600" y="1786638"/>
            <a:ext cx="1524000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743200" y="4267200"/>
            <a:ext cx="1219200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990600"/>
            <a:ext cx="2438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 b="0" dirty="0">
                <a:latin typeface="Arial" charset="0"/>
              </a:rPr>
              <a:t>Current Conditions and Your Current HRP Phase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7338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 b="0" dirty="0">
                <a:latin typeface="Arial" charset="0"/>
              </a:rPr>
              <a:t>Current and Projected HRP Phase Timeline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26670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 b="0" dirty="0">
                <a:latin typeface="Arial" charset="0"/>
              </a:rPr>
              <a:t>Impact Details and Timeline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2590800" y="2583402"/>
            <a:ext cx="1404151" cy="46459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590800" y="3124200"/>
            <a:ext cx="1447800" cy="1524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05506" y="2143587"/>
            <a:ext cx="1005840" cy="182880"/>
          </a:xfrm>
          <a:prstGeom prst="rect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8151" y="1850874"/>
            <a:ext cx="2468880" cy="365760"/>
          </a:xfrm>
          <a:prstGeom prst="rect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Symbol" pitchFamily="18" charset="2"/>
              <a:buChar char="·"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38251" name="Rectangle 3"/>
          <p:cNvSpPr>
            <a:spLocks noChangeArrowheads="1"/>
          </p:cNvSpPr>
          <p:nvPr/>
        </p:nvSpPr>
        <p:spPr bwMode="auto">
          <a:xfrm>
            <a:off x="0" y="209980"/>
            <a:ext cx="6315342" cy="7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latin typeface="Arial" charset="0"/>
              </a:rPr>
              <a:t>Objective guidance is incorporated into clients’ hurricane response plans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TropicsWatch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Provide daily briefings on tropical activity for all basins worldwide</a:t>
            </a:r>
          </a:p>
          <a:p>
            <a:endParaRPr lang="en-US" dirty="0" smtClean="0"/>
          </a:p>
          <a:p>
            <a:r>
              <a:rPr lang="en-US" dirty="0" smtClean="0"/>
              <a:t>Issue advisories on active TCs and disturbances likely to develop worldwide</a:t>
            </a:r>
          </a:p>
          <a:p>
            <a:endParaRPr lang="en-US" dirty="0" smtClean="0"/>
          </a:p>
          <a:p>
            <a:r>
              <a:rPr lang="en-US" dirty="0" smtClean="0"/>
              <a:t>Issue site forecasts and special products to allow companies to properly activate their hurricane response plans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Make videos providing the latest information for clients</a:t>
            </a:r>
          </a:p>
          <a:p>
            <a:endParaRPr lang="en-US" dirty="0" smtClean="0"/>
          </a:p>
          <a:p>
            <a:r>
              <a:rPr lang="en-US" dirty="0" smtClean="0"/>
              <a:t>Fog forecasting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87" y="1063780"/>
            <a:ext cx="7731661" cy="5798746"/>
          </a:xfrm>
          <a:prstGeom prst="rect">
            <a:avLst/>
          </a:prstGeom>
        </p:spPr>
      </p:pic>
      <p:pic>
        <p:nvPicPr>
          <p:cNvPr id="4" name="Picture 3" descr="Vi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450" y="1049783"/>
            <a:ext cx="7750206" cy="5812655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white">
          <a:xfrm>
            <a:off x="1" y="232230"/>
            <a:ext cx="6446520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en-US" sz="2400" b="1" dirty="0" smtClean="0"/>
              <a:t>Full video capabilities in our green room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TropicsWatch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Provide daily briefings on tropical activity for all basins worldwide</a:t>
            </a:r>
          </a:p>
          <a:p>
            <a:endParaRPr lang="en-US" dirty="0" smtClean="0"/>
          </a:p>
          <a:p>
            <a:r>
              <a:rPr lang="en-US" dirty="0" smtClean="0"/>
              <a:t>Issue advisories on active TCs and disturbances likely to develop worldwide</a:t>
            </a:r>
          </a:p>
          <a:p>
            <a:endParaRPr lang="en-US" dirty="0" smtClean="0"/>
          </a:p>
          <a:p>
            <a:r>
              <a:rPr lang="en-US" dirty="0" smtClean="0"/>
              <a:t>Issue site forecasts and special products to allow companies to properly activate their hurricane response plans</a:t>
            </a:r>
          </a:p>
          <a:p>
            <a:endParaRPr lang="en-US" dirty="0" smtClean="0"/>
          </a:p>
          <a:p>
            <a:r>
              <a:rPr lang="en-US" dirty="0" smtClean="0"/>
              <a:t>Make videos providing the latest information for clients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Fog forecasting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7" y="240771"/>
            <a:ext cx="5912052" cy="724430"/>
          </a:xfrm>
        </p:spPr>
        <p:txBody>
          <a:bodyPr/>
          <a:lstStyle/>
          <a:p>
            <a:r>
              <a:rPr lang="en-US" sz="2400" dirty="0" smtClean="0"/>
              <a:t>What is the Purpose of Private Sector?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Provide guidance to businesses to allow them to operate safely in a weather-sensitive environment</a:t>
            </a:r>
          </a:p>
          <a:p>
            <a:endParaRPr lang="en-US" dirty="0" smtClean="0"/>
          </a:p>
          <a:p>
            <a:r>
              <a:rPr lang="en-US" dirty="0" smtClean="0"/>
              <a:t>Provide guidance so businesses can activate their emergency response plans in a timely manner</a:t>
            </a:r>
          </a:p>
          <a:p>
            <a:endParaRPr lang="en-US" dirty="0" smtClean="0"/>
          </a:p>
          <a:p>
            <a:r>
              <a:rPr lang="en-US" i="1" u="sng" dirty="0" smtClean="0"/>
              <a:t>Provide forecasts for both onshore and offshore locations for all different types of weather and wave conditions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809750"/>
            <a:ext cx="87534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84070"/>
            <a:ext cx="610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Fog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forms when warm, humid air from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well offshore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flows over cooler water near shore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8512"/>
            <a:ext cx="9144000" cy="58978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80939"/>
            <a:ext cx="6291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Mississippi Coast (Dec. 2006) late afternoon – marine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fog is </a:t>
            </a:r>
            <a:r>
              <a:rPr kumimoji="0" lang="en-US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just a morning phenomenon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957" y="1532545"/>
            <a:ext cx="4031949" cy="41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657" y="172403"/>
            <a:ext cx="6086593" cy="724430"/>
          </a:xfrm>
        </p:spPr>
        <p:txBody>
          <a:bodyPr/>
          <a:lstStyle/>
          <a:p>
            <a:pPr algn="r"/>
            <a:r>
              <a:rPr lang="en-US" sz="2400" dirty="0" smtClean="0">
                <a:latin typeface="+mn-lt"/>
              </a:rPr>
              <a:t>Wind/sea forecasts help offshore clients operate efficiently through year-round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MarineWatch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Wind and wave forecasting </a:t>
            </a:r>
          </a:p>
          <a:p>
            <a:endParaRPr lang="en-US" dirty="0" smtClean="0"/>
          </a:p>
          <a:p>
            <a:r>
              <a:rPr lang="en-US" dirty="0" smtClean="0"/>
              <a:t>Route Forecasting</a:t>
            </a:r>
          </a:p>
          <a:p>
            <a:endParaRPr lang="en-US" dirty="0" smtClean="0"/>
          </a:p>
          <a:p>
            <a:r>
              <a:rPr lang="en-US" dirty="0" smtClean="0"/>
              <a:t>Severe Weather Alerting</a:t>
            </a:r>
          </a:p>
          <a:p>
            <a:endParaRPr lang="en-US" dirty="0" smtClean="0"/>
          </a:p>
          <a:p>
            <a:r>
              <a:rPr lang="en-US" dirty="0" smtClean="0"/>
              <a:t>Opportunities to work offshore on drill 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ortt\My Documents\My Pictures\gommarine.JPG"/>
          <p:cNvPicPr>
            <a:picLocks noChangeAspect="1" noChangeArrowheads="1"/>
          </p:cNvPicPr>
          <p:nvPr/>
        </p:nvPicPr>
        <p:blipFill>
          <a:blip r:embed="rId2" cstate="print"/>
          <a:srcRect r="18935" b="26853"/>
          <a:stretch>
            <a:fillRect/>
          </a:stretch>
        </p:blipFill>
        <p:spPr bwMode="auto">
          <a:xfrm>
            <a:off x="601806" y="1353850"/>
            <a:ext cx="7829511" cy="4981575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34827"/>
            <a:ext cx="6291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Gulf of Mexico Wind and Wave Forecast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MarineWatch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Wind and wave forecasting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Route Forecasting</a:t>
            </a:r>
          </a:p>
          <a:p>
            <a:endParaRPr lang="en-US" dirty="0" smtClean="0"/>
          </a:p>
          <a:p>
            <a:r>
              <a:rPr lang="en-US" dirty="0" smtClean="0"/>
              <a:t>Severe Weather Alerting</a:t>
            </a:r>
          </a:p>
          <a:p>
            <a:endParaRPr lang="en-US" dirty="0" smtClean="0"/>
          </a:p>
          <a:p>
            <a:r>
              <a:rPr lang="en-US" dirty="0" smtClean="0"/>
              <a:t>Opportunities to work offshore on drill 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ortt\My Documents\My Pictures\route_fore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8992"/>
            <a:ext cx="9144000" cy="5779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6888" y="246888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Route Forecast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MarineWatch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Wind and wave forecasting </a:t>
            </a:r>
          </a:p>
          <a:p>
            <a:endParaRPr lang="en-US" dirty="0" smtClean="0"/>
          </a:p>
          <a:p>
            <a:r>
              <a:rPr lang="en-US" dirty="0" smtClean="0"/>
              <a:t>Route Forecasting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Severe Weather Alerting</a:t>
            </a:r>
          </a:p>
          <a:p>
            <a:endParaRPr lang="en-US" dirty="0" smtClean="0"/>
          </a:p>
          <a:p>
            <a:r>
              <a:rPr lang="en-US" dirty="0" smtClean="0"/>
              <a:t>Opportunities to work offshore on drill 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ortt\My Documents\My Pictures\alert_ma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7552"/>
            <a:ext cx="9144000" cy="5870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6888" y="246888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Marine Alert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MarineWatch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Wind and wave forecasting </a:t>
            </a:r>
          </a:p>
          <a:p>
            <a:endParaRPr lang="en-US" dirty="0" smtClean="0"/>
          </a:p>
          <a:p>
            <a:r>
              <a:rPr lang="en-US" dirty="0" smtClean="0"/>
              <a:t>Route Forecasting</a:t>
            </a:r>
          </a:p>
          <a:p>
            <a:endParaRPr lang="en-US" dirty="0" smtClean="0"/>
          </a:p>
          <a:p>
            <a:r>
              <a:rPr lang="en-US" dirty="0" smtClean="0"/>
              <a:t>Severe Weather Alerting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Opportunities to work offshore on drill ships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 bwMode="auto">
          <a:xfrm rot="3221003">
            <a:off x="5398293" y="3691732"/>
            <a:ext cx="639763" cy="4572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99" name="Text Box 3"/>
          <p:cNvSpPr txBox="1">
            <a:spLocks noChangeArrowheads="1"/>
          </p:cNvSpPr>
          <p:nvPr/>
        </p:nvSpPr>
        <p:spPr bwMode="white">
          <a:xfrm>
            <a:off x="119641" y="239367"/>
            <a:ext cx="6264067" cy="70788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en-US" sz="2000" b="1" dirty="0"/>
              <a:t>“Helping </a:t>
            </a:r>
            <a:r>
              <a:rPr lang="en-US" sz="2000" b="1" dirty="0" smtClean="0"/>
              <a:t>Businesses </a:t>
            </a:r>
            <a:r>
              <a:rPr lang="en-US" sz="2000" b="1" dirty="0"/>
              <a:t>Operate Safely, Effectively and Efficiently in all Weather Conditions”</a:t>
            </a: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0" y="1066800"/>
            <a:ext cx="23558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4267200"/>
            <a:ext cx="23542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50" y="4267200"/>
            <a:ext cx="2330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ight Arrow 31"/>
          <p:cNvSpPr/>
          <p:nvPr/>
        </p:nvSpPr>
        <p:spPr bwMode="auto">
          <a:xfrm rot="10800000">
            <a:off x="4038600" y="5122863"/>
            <a:ext cx="990600" cy="4572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ight Arrow 32"/>
          <p:cNvSpPr/>
          <p:nvPr/>
        </p:nvSpPr>
        <p:spPr bwMode="auto">
          <a:xfrm rot="18046279">
            <a:off x="3105150" y="3632200"/>
            <a:ext cx="673100" cy="4572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ortt\My Documents\My Pictures\NobleDannyAdkins-e1312325023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44" y="1096709"/>
            <a:ext cx="7927848" cy="4371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9768" y="5843016"/>
            <a:ext cx="8037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Meteorologists are sometimes deployed to offshore rigs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81" y="146303"/>
            <a:ext cx="6832610" cy="315977"/>
          </a:xfrm>
        </p:spPr>
        <p:txBody>
          <a:bodyPr/>
          <a:lstStyle/>
          <a:p>
            <a:r>
              <a:rPr lang="en-US" sz="2800" dirty="0" smtClean="0"/>
              <a:t>Interested in Career with ImpactWeather?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3200" y="3438144"/>
            <a:ext cx="8770938" cy="322459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Send resumes to Jobs.Houston@stormgeo.com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33" y="240771"/>
            <a:ext cx="6298250" cy="724430"/>
          </a:xfrm>
        </p:spPr>
        <p:txBody>
          <a:bodyPr/>
          <a:lstStyle/>
          <a:p>
            <a:r>
              <a:rPr lang="en-US" dirty="0" smtClean="0"/>
              <a:t>Divisions of ImpactWeather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3200" y="1236663"/>
            <a:ext cx="8770938" cy="5621337"/>
          </a:xfrm>
        </p:spPr>
        <p:txBody>
          <a:bodyPr/>
          <a:lstStyle/>
          <a:p>
            <a:r>
              <a:rPr lang="en-US" sz="2000" dirty="0" smtClean="0"/>
              <a:t>Operations</a:t>
            </a:r>
          </a:p>
          <a:p>
            <a:pPr lvl="1"/>
            <a:r>
              <a:rPr lang="en-US" sz="2000" b="1" dirty="0" smtClean="0"/>
              <a:t>Makes the forecasts</a:t>
            </a:r>
          </a:p>
          <a:p>
            <a:pPr lvl="1"/>
            <a:r>
              <a:rPr lang="en-US" sz="2000" b="1" dirty="0" smtClean="0"/>
              <a:t>Job titles include Meteorologist, Staff Meteorologist, Senior Meteorologist and Tropical Meteorologist. Can also move into management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Sales and Marketing</a:t>
            </a:r>
          </a:p>
          <a:p>
            <a:pPr lvl="1"/>
            <a:r>
              <a:rPr lang="en-US" sz="2000" b="1" dirty="0" smtClean="0"/>
              <a:t>Sells the forecasts to the clients. Many meteorologists work in sales</a:t>
            </a:r>
          </a:p>
          <a:p>
            <a:endParaRPr lang="en-US" sz="2000" dirty="0" smtClean="0"/>
          </a:p>
          <a:p>
            <a:r>
              <a:rPr lang="en-US" sz="2000" dirty="0" smtClean="0"/>
              <a:t>Client Services</a:t>
            </a:r>
          </a:p>
          <a:p>
            <a:pPr lvl="1"/>
            <a:r>
              <a:rPr lang="en-US" sz="2000" b="1" dirty="0" smtClean="0"/>
              <a:t>Liaisons with the clients. Made up of meteorologists</a:t>
            </a:r>
          </a:p>
          <a:p>
            <a:endParaRPr lang="en-US" sz="2000" dirty="0" smtClean="0"/>
          </a:p>
          <a:p>
            <a:r>
              <a:rPr lang="en-US" sz="2000" dirty="0" smtClean="0"/>
              <a:t>IT</a:t>
            </a:r>
          </a:p>
          <a:p>
            <a:pPr lvl="1"/>
            <a:r>
              <a:rPr lang="en-US" sz="2000" b="1" dirty="0" smtClean="0"/>
              <a:t>Also has many meteorologists to develop software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Operations Center</a:t>
            </a:r>
            <a:endParaRPr lang="en-US" dirty="0"/>
          </a:p>
        </p:txBody>
      </p:sp>
      <p:pic>
        <p:nvPicPr>
          <p:cNvPr id="1026" name="Picture 2" descr="C:\Documents and Settings\dortt\My Documents\My Pictures\Featherwood-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85" y="1045031"/>
            <a:ext cx="8719455" cy="581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005" y="1519726"/>
            <a:ext cx="3963112" cy="41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657" y="172403"/>
            <a:ext cx="6180597" cy="724430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We monitor client locations worldwide and advise them of predicted impacts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StormWatch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Makes day to day forecasts for land-based clients</a:t>
            </a:r>
          </a:p>
          <a:p>
            <a:endParaRPr lang="en-US" dirty="0" smtClean="0"/>
          </a:p>
          <a:p>
            <a:r>
              <a:rPr lang="en-US" dirty="0" smtClean="0"/>
              <a:t>Identifies major weather systems days in advance</a:t>
            </a:r>
          </a:p>
          <a:p>
            <a:endParaRPr lang="en-US" dirty="0" smtClean="0"/>
          </a:p>
          <a:p>
            <a:r>
              <a:rPr lang="en-US" dirty="0" smtClean="0"/>
              <a:t>Issues alerts for severe weather events (e.g. tornadoes, severe storms)</a:t>
            </a:r>
          </a:p>
          <a:p>
            <a:endParaRPr lang="en-US" dirty="0"/>
          </a:p>
          <a:p>
            <a:r>
              <a:rPr lang="en-US" dirty="0" smtClean="0"/>
              <a:t>Radiosonde Program (IW, UH, NWS-HGX)</a:t>
            </a:r>
          </a:p>
          <a:p>
            <a:endParaRPr lang="en-US" dirty="0" smtClean="0"/>
          </a:p>
          <a:p>
            <a:r>
              <a:rPr lang="en-US" dirty="0" smtClean="0"/>
              <a:t>Opportunities to forecast on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1657" y="172403"/>
            <a:ext cx="6180597" cy="801818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7-day planning forecasts help clients prepare for the week ahead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7" y="1054060"/>
            <a:ext cx="8506437" cy="570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template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65000"/>
            <a:alpha val="82000"/>
          </a:schemeClr>
        </a:solidFill>
      </a:spPr>
      <a:bodyPr wrap="square" rtlCol="0">
        <a:sp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853</Words>
  <Application>Microsoft Office PowerPoint</Application>
  <PresentationFormat>On-screen Show (4:3)</PresentationFormat>
  <Paragraphs>184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Courier New</vt:lpstr>
      <vt:lpstr>Symbol</vt:lpstr>
      <vt:lpstr>Times New Roman</vt:lpstr>
      <vt:lpstr>power point template</vt:lpstr>
      <vt:lpstr>PowerPoint Presentation</vt:lpstr>
      <vt:lpstr>Private Sector Meteorology  Presentation by Matt Haworth StormWatch Meteorologist, ImpactWeather Inc UH AMS Chapter Meeting January 29th, 2015 </vt:lpstr>
      <vt:lpstr>What is the Purpose of Private Sector?</vt:lpstr>
      <vt:lpstr>PowerPoint Presentation</vt:lpstr>
      <vt:lpstr>Divisions of ImpactWeather</vt:lpstr>
      <vt:lpstr>Our Operations Center</vt:lpstr>
      <vt:lpstr>We monitor client locations worldwide and advise them of predicted impacts</vt:lpstr>
      <vt:lpstr>StormWatch Overview</vt:lpstr>
      <vt:lpstr>7-day planning forecasts help clients prepare for the week ahead</vt:lpstr>
      <vt:lpstr>StormWatch Overview</vt:lpstr>
      <vt:lpstr>PowerPoint Presentation</vt:lpstr>
      <vt:lpstr>StormWatch Overview</vt:lpstr>
      <vt:lpstr>DTA’s</vt:lpstr>
      <vt:lpstr>NWS Watch/Warning</vt:lpstr>
      <vt:lpstr>Supplemental Alerts</vt:lpstr>
      <vt:lpstr>PowerPoint Presentation</vt:lpstr>
      <vt:lpstr>StormWatch Overview</vt:lpstr>
      <vt:lpstr>Model Comparison</vt:lpstr>
      <vt:lpstr>StormWatch Overview</vt:lpstr>
      <vt:lpstr>PowerPoint Presentation</vt:lpstr>
      <vt:lpstr>TropicsWatch Overview</vt:lpstr>
      <vt:lpstr>PowerPoint Presentation</vt:lpstr>
      <vt:lpstr>TropicsWatch Overview</vt:lpstr>
      <vt:lpstr>Advisory Example</vt:lpstr>
      <vt:lpstr>TropicsWatch Overview</vt:lpstr>
      <vt:lpstr>PowerPoint Presentation</vt:lpstr>
      <vt:lpstr>TropicsWatch Overview</vt:lpstr>
      <vt:lpstr>PowerPoint Presentation</vt:lpstr>
      <vt:lpstr>TropicsWatch Overview</vt:lpstr>
      <vt:lpstr>PowerPoint Presentation</vt:lpstr>
      <vt:lpstr>PowerPoint Presentation</vt:lpstr>
      <vt:lpstr>Wind/sea forecasts help offshore clients operate efficiently through year-round</vt:lpstr>
      <vt:lpstr>MarineWatch Overview</vt:lpstr>
      <vt:lpstr>PowerPoint Presentation</vt:lpstr>
      <vt:lpstr>MarineWatch Overview</vt:lpstr>
      <vt:lpstr>PowerPoint Presentation</vt:lpstr>
      <vt:lpstr>MarineWatch Overview</vt:lpstr>
      <vt:lpstr>PowerPoint Presentation</vt:lpstr>
      <vt:lpstr>MarineWatch Overview</vt:lpstr>
      <vt:lpstr>PowerPoint Presentation</vt:lpstr>
      <vt:lpstr>Interested in Career with ImpactWeather?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Arial bold 36 pt</dc:title>
  <dc:creator>cwolf</dc:creator>
  <cp:lastModifiedBy>Sara Janak</cp:lastModifiedBy>
  <cp:revision>355</cp:revision>
  <dcterms:created xsi:type="dcterms:W3CDTF">2012-11-20T20:41:44Z</dcterms:created>
  <dcterms:modified xsi:type="dcterms:W3CDTF">2015-06-23T22:26:02Z</dcterms:modified>
</cp:coreProperties>
</file>