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7.xml" ContentType="application/vnd.openxmlformats-officedocument.presentationml.notesSlide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4"/>
  </p:notesMasterIdLst>
  <p:sldIdLst>
    <p:sldId id="256" r:id="rId2"/>
    <p:sldId id="282" r:id="rId3"/>
    <p:sldId id="283" r:id="rId4"/>
    <p:sldId id="286" r:id="rId5"/>
    <p:sldId id="285" r:id="rId6"/>
    <p:sldId id="307" r:id="rId7"/>
    <p:sldId id="271" r:id="rId8"/>
    <p:sldId id="284" r:id="rId9"/>
    <p:sldId id="287" r:id="rId10"/>
    <p:sldId id="272" r:id="rId11"/>
    <p:sldId id="299" r:id="rId12"/>
    <p:sldId id="294" r:id="rId13"/>
    <p:sldId id="295" r:id="rId14"/>
    <p:sldId id="296" r:id="rId15"/>
    <p:sldId id="297" r:id="rId16"/>
    <p:sldId id="306" r:id="rId17"/>
    <p:sldId id="274" r:id="rId18"/>
    <p:sldId id="276" r:id="rId19"/>
    <p:sldId id="278" r:id="rId20"/>
    <p:sldId id="277" r:id="rId21"/>
    <p:sldId id="275" r:id="rId22"/>
    <p:sldId id="298" r:id="rId23"/>
    <p:sldId id="300" r:id="rId24"/>
    <p:sldId id="309" r:id="rId25"/>
    <p:sldId id="290" r:id="rId26"/>
    <p:sldId id="292" r:id="rId27"/>
    <p:sldId id="261" r:id="rId28"/>
    <p:sldId id="303" r:id="rId29"/>
    <p:sldId id="305" r:id="rId30"/>
    <p:sldId id="308" r:id="rId31"/>
    <p:sldId id="280" r:id="rId32"/>
    <p:sldId id="31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C5D04"/>
    <a:srgbClr val="FD8603"/>
    <a:srgbClr val="CC0099"/>
    <a:srgbClr val="FF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3896" autoAdjust="0"/>
  </p:normalViewPr>
  <p:slideViewPr>
    <p:cSldViewPr snapToGrid="0">
      <p:cViewPr varScale="1">
        <p:scale>
          <a:sx n="70" d="100"/>
          <a:sy n="70" d="100"/>
        </p:scale>
        <p:origin x="7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6C4D7-8535-4FE1-9E2B-5A296EF9392F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38C98-DD70-4C8F-8F39-ED5C1C0F2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0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8C98-DD70-4C8F-8F39-ED5C1C0F28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76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8C98-DD70-4C8F-8F39-ED5C1C0F28D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7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8C98-DD70-4C8F-8F39-ED5C1C0F28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1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8C98-DD70-4C8F-8F39-ED5C1C0F28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8C98-DD70-4C8F-8F39-ED5C1C0F28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93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8C98-DD70-4C8F-8F39-ED5C1C0F28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6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Saw my first tornado!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Rain wrapped :/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Try again tomorrow…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Need SLIDE ANIMATIONS!!!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8C98-DD70-4C8F-8F39-ED5C1C0F28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0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8C98-DD70-4C8F-8F39-ED5C1C0F28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46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8C98-DD70-4C8F-8F39-ED5C1C0F28D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41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8C98-DD70-4C8F-8F39-ED5C1C0F28D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2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archive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ronIr-S3FJ0" TargetMode="External"/><Relationship Id="rId4" Type="http://schemas.openxmlformats.org/officeDocument/2006/relationships/hyperlink" Target="http://www.atmos.albany.ed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1" y="6956546"/>
            <a:ext cx="9982200" cy="914400"/>
          </a:xfrm>
        </p:spPr>
        <p:txBody>
          <a:bodyPr>
            <a:normAutofit fontScale="90000"/>
          </a:bodyPr>
          <a:lstStyle/>
          <a:p>
            <a:r>
              <a:rPr lang="en-US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 Great Plains Storm Chase of May 2013</a:t>
            </a:r>
            <a:r>
              <a:rPr lang="en-US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anose="02040602050305030304" pitchFamily="18" charset="0"/>
              </a:rPr>
              <a:t/>
            </a:r>
            <a:br>
              <a:rPr lang="en-US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anose="02040602050305030304" pitchFamily="18" charset="0"/>
              </a:rPr>
            </a:br>
            <a:r>
              <a:rPr lang="en-US" sz="2200" b="1" dirty="0" smtClean="0"/>
              <a:t>Featuring the EF-5 Moore, OK Tornado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anose="02040602050305030304" pitchFamily="18" charset="0"/>
              </a:rPr>
              <a:t/>
            </a:r>
            <a:br>
              <a:rPr lang="en-US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anose="02040602050305030304" pitchFamily="18" charset="0"/>
              </a:rPr>
            </a:b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anose="02040602050305030304" pitchFamily="18" charset="0"/>
              </a:rPr>
              <a:t/>
            </a:r>
            <a:b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anose="02040602050305030304" pitchFamily="18" charset="0"/>
              </a:rPr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7" b="159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995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3500" y="1843950"/>
            <a:ext cx="190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WHERE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IS</a:t>
            </a:r>
            <a:br>
              <a:rPr lang="en-US" sz="2000" b="1" dirty="0" smtClean="0"/>
            </a:br>
            <a:endParaRPr lang="en-US" sz="2000" b="1" dirty="0" smtClean="0"/>
          </a:p>
          <a:p>
            <a:pPr algn="ctr"/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THE </a:t>
            </a:r>
          </a:p>
          <a:p>
            <a:pPr algn="ctr"/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TORNADO?</a:t>
            </a:r>
            <a:endParaRPr lang="en-US" sz="2000" b="1" dirty="0"/>
          </a:p>
        </p:txBody>
      </p:sp>
      <p:sp>
        <p:nvSpPr>
          <p:cNvPr id="11" name="Oval 10"/>
          <p:cNvSpPr/>
          <p:nvPr/>
        </p:nvSpPr>
        <p:spPr>
          <a:xfrm>
            <a:off x="3024551" y="2700997"/>
            <a:ext cx="900334" cy="15157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4333494">
            <a:off x="9261571" y="2656038"/>
            <a:ext cx="412157" cy="11301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47720" y="3570458"/>
            <a:ext cx="3545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“Rope out” stage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Tornado is dissipating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3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Modeling Tornado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981206"/>
            <a:ext cx="4480560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“Genesis and Maintenance of a long-track EF-5 Tornado”</a:t>
            </a:r>
          </a:p>
          <a:p>
            <a:pPr lvl="1"/>
            <a:r>
              <a:rPr lang="en-US" dirty="0" smtClean="0"/>
              <a:t>Models an EF-5 tornado that occurred outside of Oklahoma City on May 24, 2011</a:t>
            </a:r>
          </a:p>
          <a:p>
            <a:pPr lvl="1"/>
            <a:r>
              <a:rPr lang="en-US" dirty="0" smtClean="0"/>
              <a:t>Modelers</a:t>
            </a:r>
          </a:p>
          <a:p>
            <a:pPr lvl="2"/>
            <a:r>
              <a:rPr lang="en-US" dirty="0" smtClean="0"/>
              <a:t>Leigh </a:t>
            </a:r>
            <a:r>
              <a:rPr lang="en-US" dirty="0" err="1" smtClean="0"/>
              <a:t>Orf</a:t>
            </a:r>
            <a:r>
              <a:rPr lang="en-US" dirty="0" smtClean="0"/>
              <a:t>, Central Michigan University</a:t>
            </a:r>
          </a:p>
          <a:p>
            <a:pPr lvl="2"/>
            <a:r>
              <a:rPr lang="en-US" dirty="0" err="1" smtClean="0"/>
              <a:t>Roberth</a:t>
            </a:r>
            <a:r>
              <a:rPr lang="en-US" dirty="0" smtClean="0"/>
              <a:t> </a:t>
            </a:r>
            <a:r>
              <a:rPr lang="en-US" dirty="0" err="1" smtClean="0"/>
              <a:t>Wilhelmson</a:t>
            </a:r>
            <a:r>
              <a:rPr lang="en-US" dirty="0" smtClean="0"/>
              <a:t>, NCSA/UIUC</a:t>
            </a:r>
          </a:p>
          <a:p>
            <a:pPr lvl="2"/>
            <a:r>
              <a:rPr lang="en-US" dirty="0" smtClean="0"/>
              <a:t>Louis Wicker, NSSL</a:t>
            </a:r>
          </a:p>
          <a:p>
            <a:pPr lvl="2"/>
            <a:r>
              <a:rPr lang="en-US" dirty="0" smtClean="0"/>
              <a:t>Bruce Lee, </a:t>
            </a:r>
            <a:r>
              <a:rPr lang="en-US" dirty="0" err="1" smtClean="0"/>
              <a:t>WindLogics</a:t>
            </a:r>
            <a:endParaRPr lang="en-US" dirty="0" smtClean="0"/>
          </a:p>
          <a:p>
            <a:pPr lvl="2"/>
            <a:r>
              <a:rPr lang="en-US" dirty="0" smtClean="0"/>
              <a:t>Catherine Finley, </a:t>
            </a:r>
            <a:r>
              <a:rPr lang="en-US" dirty="0" err="1" smtClean="0"/>
              <a:t>WindLogics</a:t>
            </a:r>
            <a:endParaRPr lang="en-US" dirty="0" smtClean="0"/>
          </a:p>
          <a:p>
            <a:r>
              <a:rPr lang="en-US" dirty="0" smtClean="0"/>
              <a:t>Cloud Model 1 (CM1)</a:t>
            </a:r>
          </a:p>
          <a:p>
            <a:pPr lvl="1"/>
            <a:r>
              <a:rPr lang="en-US" dirty="0" smtClean="0"/>
              <a:t>3-D numerical simulation</a:t>
            </a:r>
          </a:p>
          <a:p>
            <a:pPr lvl="1"/>
            <a:r>
              <a:rPr lang="en-US" dirty="0" smtClean="0"/>
              <a:t>Deep precipitating convection</a:t>
            </a:r>
          </a:p>
          <a:p>
            <a:pPr lvl="1"/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473" y="1828800"/>
            <a:ext cx="2900892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646986" y="6317616"/>
            <a:ext cx="3439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http://www.srh.noaa.gov/oun/?n=events-20110524</a:t>
            </a:r>
          </a:p>
        </p:txBody>
      </p:sp>
    </p:spTree>
    <p:extLst>
      <p:ext uri="{BB962C8B-B14F-4D97-AF65-F5344CB8AC3E}">
        <p14:creationId xmlns:p14="http://schemas.microsoft.com/office/powerpoint/2010/main" val="33791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3287" y="238928"/>
            <a:ext cx="9692640" cy="1325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Touchdown Simulation</a:t>
            </a:r>
            <a:endParaRPr lang="en-US" sz="4800" dirty="0"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53" name="ShockwaveFlash1" r:id="rId2" imgW="11042640" imgH="5499000"/>
        </mc:Choice>
        <mc:Fallback>
          <p:control name="ShockwaveFlash1" r:id="rId2" imgW="11042640" imgH="549900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0904" y="1139484"/>
                  <a:ext cx="11043078" cy="55001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189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3287" y="238928"/>
            <a:ext cx="9692640" cy="1325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Look Inside</a:t>
            </a:r>
            <a:endParaRPr lang="en-US" sz="4800" dirty="0"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76" name="ShockwaveFlash1" r:id="rId2" imgW="11042640" imgH="5499000"/>
        </mc:Choice>
        <mc:Fallback>
          <p:control name="ShockwaveFlash1" r:id="rId2" imgW="11042640" imgH="549900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0904" y="1139484"/>
                  <a:ext cx="11043078" cy="55001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484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3287" y="238928"/>
            <a:ext cx="9692640" cy="1325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Streamline Analysis</a:t>
            </a:r>
            <a:endParaRPr lang="en-US" sz="4800" dirty="0"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200" name="ShockwaveFlash1" r:id="rId2" imgW="11042640" imgH="5499000"/>
        </mc:Choice>
        <mc:Fallback>
          <p:control name="ShockwaveFlash1" r:id="rId2" imgW="11042640" imgH="549900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0904" y="1139484"/>
                  <a:ext cx="11043078" cy="55001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8900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3287" y="252782"/>
            <a:ext cx="9692640" cy="1325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Streamline Analysis</a:t>
            </a:r>
            <a:endParaRPr lang="en-US" sz="4800" dirty="0"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223" name="ShockwaveFlash1" r:id="rId2" imgW="11042640" imgH="5499000"/>
        </mc:Choice>
        <mc:Fallback>
          <p:control name="ShockwaveFlash1" r:id="rId2" imgW="11042640" imgH="549900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0904" y="1139484"/>
                  <a:ext cx="11043078" cy="55001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320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56" y="1794398"/>
            <a:ext cx="4652366" cy="476734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19874576">
            <a:off x="5412433" y="4771880"/>
            <a:ext cx="1583141" cy="6960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20739" y="140680"/>
            <a:ext cx="79383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Chase Day </a:t>
            </a:r>
            <a:r>
              <a:rPr lang="en-US" sz="48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3: May 20</a:t>
            </a:r>
            <a:r>
              <a:rPr lang="en-US" sz="4800" baseline="300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</a:t>
            </a:r>
            <a:r>
              <a:rPr lang="en-US" sz="4800" dirty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en-US" sz="48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2013</a:t>
            </a:r>
            <a:br>
              <a:rPr lang="en-US" sz="48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US" sz="4800" i="1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 Moore, Oklahoma Tornado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379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5" b="19695"/>
          <a:stretch>
            <a:fillRect/>
          </a:stretch>
        </p:blipFill>
        <p:spPr>
          <a:xfrm>
            <a:off x="-1" y="0"/>
            <a:ext cx="12275427" cy="6858000"/>
          </a:xfrm>
          <a:solidFill>
            <a:schemeClr val="accent1"/>
          </a:solidFill>
        </p:spPr>
      </p:pic>
      <p:sp>
        <p:nvSpPr>
          <p:cNvPr id="6" name="Rectangle 5"/>
          <p:cNvSpPr/>
          <p:nvPr/>
        </p:nvSpPr>
        <p:spPr>
          <a:xfrm>
            <a:off x="6192144" y="6073170"/>
            <a:ext cx="56893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May 20</a:t>
            </a:r>
            <a:r>
              <a:rPr lang="en-US" sz="4800" b="1" baseline="300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</a:t>
            </a:r>
            <a:r>
              <a:rPr lang="en-US" sz="4800" b="1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2013 (15Z)</a:t>
            </a:r>
            <a:r>
              <a:rPr lang="en-US" sz="48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en-US" sz="48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813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875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74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24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87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2222120"/>
            <a:ext cx="4480560" cy="4351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Trip planned Nov. 2012</a:t>
            </a:r>
          </a:p>
          <a:p>
            <a:r>
              <a:rPr lang="en-US" sz="2400" dirty="0" smtClean="0"/>
              <a:t>Duration</a:t>
            </a:r>
          </a:p>
          <a:p>
            <a:pPr lvl="1"/>
            <a:r>
              <a:rPr lang="en-US" sz="2200" dirty="0" smtClean="0"/>
              <a:t>May 16 – May 24, 2013</a:t>
            </a:r>
          </a:p>
          <a:p>
            <a:r>
              <a:rPr lang="en-US" sz="2400" dirty="0" smtClean="0"/>
              <a:t>Participants</a:t>
            </a:r>
          </a:p>
          <a:p>
            <a:pPr lvl="1"/>
            <a:r>
              <a:rPr lang="en-US" sz="2200" dirty="0" smtClean="0"/>
              <a:t>Ohio State students &amp; alum</a:t>
            </a:r>
          </a:p>
          <a:p>
            <a:pPr lvl="1"/>
            <a:r>
              <a:rPr lang="en-US" sz="2200" dirty="0" smtClean="0"/>
              <a:t>Friends of the National Weather Service/Storm Prediction Center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Senior Trip!</a:t>
            </a:r>
            <a:endParaRPr lang="en-US" sz="4800" dirty="0"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786" y="1691527"/>
            <a:ext cx="6121743" cy="4083155"/>
          </a:xfrm>
        </p:spPr>
      </p:pic>
      <p:sp>
        <p:nvSpPr>
          <p:cNvPr id="16" name="TextBox 15"/>
          <p:cNvSpPr txBox="1"/>
          <p:nvPr/>
        </p:nvSpPr>
        <p:spPr>
          <a:xfrm>
            <a:off x="6077246" y="5183774"/>
            <a:ext cx="6016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Nighttime Storm in Norman, 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(May 21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Jared Allen, National Weather Service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9576" y="6056191"/>
            <a:ext cx="7426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LET’S GO CHASE SOME STORMS!!!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1666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29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42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39" y="0"/>
            <a:ext cx="892563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2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9247" name="ShockwaveFlash1" r:id="rId2" imgW="11352240" imgH="6858000"/>
        </mc:Choice>
        <mc:Fallback>
          <p:control name="ShockwaveFlash1" r:id="rId2" imgW="11352240" imgH="6858000">
            <p:pic>
              <p:nvPicPr>
                <p:cNvPr id="3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6100" y="0"/>
                  <a:ext cx="11352628" cy="685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560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29476" y="123197"/>
            <a:ext cx="9692640" cy="1325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Rapid Intensification</a:t>
            </a:r>
            <a:endParaRPr lang="en-US" sz="4800" dirty="0"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0" y="1117743"/>
            <a:ext cx="3625157" cy="5672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05" y="1117743"/>
            <a:ext cx="3577801" cy="5672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294" y="1117743"/>
            <a:ext cx="2067538" cy="5672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71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e-education.psu.edu/worldofweather/files/worldofweather/2003Z-2panel%20(Custom)_annota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93" y="1352452"/>
            <a:ext cx="10055687" cy="50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2038" y="706121"/>
            <a:ext cx="356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Base Reflectivity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14655" y="706120"/>
            <a:ext cx="4849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Storm Relative Motion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7800109" y="4059382"/>
            <a:ext cx="457200" cy="4572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4248419">
            <a:off x="9502615" y="4828098"/>
            <a:ext cx="1829208" cy="358863"/>
          </a:xfrm>
          <a:prstGeom prst="rightArrow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95844" y="3798285"/>
            <a:ext cx="161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Radar Site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52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63" name="ShockwaveFlash1" r:id="rId2" imgW="11337840" imgH="6858000"/>
        </mc:Choice>
        <mc:Fallback>
          <p:control name="ShockwaveFlash1" r:id="rId2" imgW="11337840" imgH="6858000">
            <p:pic>
              <p:nvPicPr>
                <p:cNvPr id="6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0166" y="0"/>
                  <a:ext cx="11338560" cy="685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542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3105" name="ShockwaveFlash1" r:id="rId2" imgW="11533320" imgH="6858000"/>
        </mc:Choice>
        <mc:Fallback>
          <p:control name="ShockwaveFlash1" r:id="rId2" imgW="11533320" imgH="6858000">
            <p:pic>
              <p:nvPicPr>
                <p:cNvPr id="3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6804" y="0"/>
                  <a:ext cx="11533239" cy="685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612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2761857"/>
            <a:ext cx="12225528" cy="409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990327"/>
              </p:ext>
            </p:extLst>
          </p:nvPr>
        </p:nvGraphicFramePr>
        <p:xfrm>
          <a:off x="6008914" y="-12720"/>
          <a:ext cx="6201374" cy="2765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1821"/>
                <a:gridCol w="4429553"/>
              </a:tblGrid>
              <a:tr h="39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</a:rPr>
                        <a:t>EF Rating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effectLst/>
                        </a:rPr>
                        <a:t>3 Second Wind Gust (mph)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</a:tr>
              <a:tr h="39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65 - 85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86 - 110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111 - 135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136 - 165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166 - 200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5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&gt;200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9290" y="-37322"/>
            <a:ext cx="5617028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dirty="0" smtClean="0"/>
              <a:t>Damage path 14.5 miles; max width &gt; 1 mile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dirty="0" smtClean="0"/>
              <a:t>EF0 and EF1 damage in northern Newcastle at 2:56 PM CDT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dirty="0" smtClean="0"/>
              <a:t>EF2, EF3 and EF4 damage observed 4 minutes later.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dirty="0" smtClean="0"/>
              <a:t>EF4 damage continues through Briarwood and Plaza Towers elementary schools.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dirty="0" smtClean="0"/>
              <a:t>Few locations experience EF5 damage.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dirty="0" smtClean="0"/>
              <a:t>24 fatalities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4564" y="6419462"/>
            <a:ext cx="259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2:56 PM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09127" y="5896947"/>
            <a:ext cx="242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3:00 PM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739952" y="4404050"/>
            <a:ext cx="253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3:16 PM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0935473" y="3148311"/>
            <a:ext cx="138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3:36 PM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9797135" y="3342311"/>
            <a:ext cx="138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3:29 PM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10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foreAft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27" y="0"/>
            <a:ext cx="64093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65673" y="6273225"/>
            <a:ext cx="325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Chris </a:t>
            </a:r>
            <a:r>
              <a:rPr lang="en-US" sz="1600" dirty="0" err="1" smtClean="0"/>
              <a:t>Birchfield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National Weather Service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96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17032" y="6273225"/>
            <a:ext cx="325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Chris </a:t>
            </a:r>
            <a:r>
              <a:rPr lang="en-US" sz="1600" dirty="0" err="1" smtClean="0"/>
              <a:t>Birchfield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National Weather Service</a:t>
            </a:r>
            <a:endParaRPr lang="en-US" sz="1600" dirty="0"/>
          </a:p>
        </p:txBody>
      </p:sp>
      <p:pic>
        <p:nvPicPr>
          <p:cNvPr id="3" name="Picture 2" descr="BeforeAfter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97" y="0"/>
            <a:ext cx="5452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48974"/>
            <a:ext cx="12192000" cy="830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82" y="0"/>
            <a:ext cx="9399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89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707" y="2660572"/>
            <a:ext cx="3907232" cy="13255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Reflections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206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2383" y="160832"/>
            <a:ext cx="9692640" cy="8081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References</a:t>
            </a:r>
            <a:endParaRPr lang="en-US" sz="4800" dirty="0"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382" y="1400974"/>
            <a:ext cx="92151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Nolan </a:t>
            </a:r>
            <a:r>
              <a:rPr lang="en-US" sz="1600" dirty="0"/>
              <a:t>T. Atkins, Kelly M. Butler, Kayla R. Flynn, and Roger M. </a:t>
            </a:r>
            <a:r>
              <a:rPr lang="en-US" sz="1600" dirty="0" err="1"/>
              <a:t>Wakimoto</a:t>
            </a:r>
            <a:r>
              <a:rPr lang="en-US" sz="1600" dirty="0"/>
              <a:t>, 2014: </a:t>
            </a:r>
            <a:r>
              <a:rPr lang="en-US" sz="1600" dirty="0" smtClean="0"/>
              <a:t>An	Integrated </a:t>
            </a:r>
            <a:r>
              <a:rPr lang="en-US" sz="1600" dirty="0"/>
              <a:t>Damage, Visual, and Radar Analysis of the 2013 Moore, Oklahoma, EF5 </a:t>
            </a:r>
            <a:r>
              <a:rPr lang="en-US" sz="1600" dirty="0" smtClean="0"/>
              <a:t>	Tornado</a:t>
            </a:r>
            <a:r>
              <a:rPr lang="en-US" sz="1600" dirty="0"/>
              <a:t>. Bull. Amer. Meteor. Soc., 95, 1549–1561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 smtClean="0"/>
              <a:t>Storm </a:t>
            </a:r>
            <a:r>
              <a:rPr lang="en-US" sz="1600" u="sng" dirty="0"/>
              <a:t>Prediction Center Product &amp; Report </a:t>
            </a:r>
            <a:r>
              <a:rPr lang="en-US" sz="1600" u="sng" dirty="0" smtClean="0"/>
              <a:t>Archives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http://www.spc.noaa.gov/archive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 smtClean="0"/>
              <a:t>Tornado Simulations</a:t>
            </a:r>
            <a:r>
              <a:rPr lang="en-US" sz="1600" dirty="0"/>
              <a:t>: Leigh </a:t>
            </a:r>
            <a:r>
              <a:rPr lang="en-US" sz="1600" dirty="0" err="1"/>
              <a:t>Orf</a:t>
            </a:r>
            <a:r>
              <a:rPr lang="en-US" sz="1600" dirty="0"/>
              <a:t>, Central Michigan University, Mount Pleasant, MI; and R. B. </a:t>
            </a:r>
            <a:r>
              <a:rPr lang="en-US" sz="1600" dirty="0" err="1"/>
              <a:t>Wilhelmson</a:t>
            </a:r>
            <a:r>
              <a:rPr lang="en-US" sz="1600" dirty="0"/>
              <a:t>, L. J. Wicker, B. D. Lee, and C. A. </a:t>
            </a:r>
            <a:r>
              <a:rPr lang="en-US" sz="1600" dirty="0" smtClean="0"/>
              <a:t>Finley</a:t>
            </a:r>
            <a:r>
              <a:rPr lang="en-US" sz="1600" dirty="0"/>
              <a:t>. </a:t>
            </a:r>
            <a:r>
              <a:rPr lang="en-US" sz="1600" dirty="0" smtClean="0"/>
              <a:t>“Genesis </a:t>
            </a:r>
            <a:r>
              <a:rPr lang="en-US" sz="1600" dirty="0"/>
              <a:t>and maintenance of a long-track EF5 tornado embedded within a simulated </a:t>
            </a:r>
            <a:r>
              <a:rPr lang="en-US" sz="1600" dirty="0" smtClean="0"/>
              <a:t>supercell”.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Special thanks to Brian Shell, Chris </a:t>
            </a:r>
            <a:r>
              <a:rPr lang="en-US" sz="1600" dirty="0" err="1" smtClean="0"/>
              <a:t>Birchfield</a:t>
            </a:r>
            <a:r>
              <a:rPr lang="en-US" sz="1600" dirty="0" smtClean="0"/>
              <a:t>, and Jared Allen for some of the pictures!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Other images and radar animation: </a:t>
            </a:r>
            <a:r>
              <a:rPr lang="en-US" sz="1600" u="sng" dirty="0" smtClean="0">
                <a:hlinkClick r:id="rId4"/>
              </a:rPr>
              <a:t>www.atmos.albany.edu</a:t>
            </a:r>
            <a:r>
              <a:rPr lang="en-US" sz="1600" dirty="0"/>
              <a:t>,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www.youtube.com/watch?v=ronIr-S3FJ0</a:t>
            </a:r>
            <a:endParaRPr lang="en-US" sz="16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5534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52383" y="56271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Chase Day 1: May 18</a:t>
            </a:r>
            <a:r>
              <a:rPr lang="en-US" sz="4800" baseline="300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</a:t>
            </a:r>
            <a:r>
              <a:rPr lang="en-US" sz="48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2013</a:t>
            </a:r>
            <a:endParaRPr lang="en-US" sz="4800" dirty="0"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8" name="Picture 4" descr="http://media.maps.com/magellan/Images/kansasusr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09" y="1824210"/>
            <a:ext cx="6231987" cy="467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Summing Junction 4"/>
          <p:cNvSpPr/>
          <p:nvPr/>
        </p:nvSpPr>
        <p:spPr>
          <a:xfrm>
            <a:off x="5838092" y="5275384"/>
            <a:ext cx="227897" cy="281355"/>
          </a:xfrm>
          <a:prstGeom prst="flowChartSummingJunct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" y="31650"/>
            <a:ext cx="6049109" cy="4536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12" y="2335236"/>
            <a:ext cx="6030353" cy="4522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065" y="2072695"/>
            <a:ext cx="3418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CLEAR SKIES – PERFECT</a:t>
            </a:r>
          </a:p>
          <a:p>
            <a:pPr algn="ctr"/>
            <a:r>
              <a:rPr lang="en-US" b="1" dirty="0" smtClean="0"/>
              <a:t>Strong surface heating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596788" y="5636344"/>
            <a:ext cx="4162763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Storms firing up ahead of </a:t>
            </a:r>
            <a:r>
              <a:rPr lang="en-US" b="1" dirty="0" err="1" smtClean="0"/>
              <a:t>dryline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 flipV="1">
            <a:off x="5759551" y="4453436"/>
            <a:ext cx="1696326" cy="136757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3"/>
          </p:cNvCxnSpPr>
          <p:nvPr/>
        </p:nvCxnSpPr>
        <p:spPr>
          <a:xfrm flipV="1">
            <a:off x="5759551" y="4453436"/>
            <a:ext cx="4720880" cy="136757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eather-warehouse.com/grenci/photos/HailSpikesFigur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60" y="1482306"/>
            <a:ext cx="6550925" cy="5055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19375391">
            <a:off x="3740728" y="2867892"/>
            <a:ext cx="1773381" cy="484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9417049">
            <a:off x="3023309" y="2507846"/>
            <a:ext cx="260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Storm Motion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6436981" y="5991728"/>
            <a:ext cx="421018" cy="421018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06513" y="6133168"/>
            <a:ext cx="1798400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Vantage Point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9453" y="349757"/>
            <a:ext cx="10128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Supercell</a:t>
            </a:r>
            <a:r>
              <a:rPr lang="en-US" sz="40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Structure and Ideal Vantage Point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180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828" y="42204"/>
            <a:ext cx="5002610" cy="2819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160882" y="1998647"/>
            <a:ext cx="141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Gustnado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9"/>
            <a:ext cx="12192000" cy="2518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2885"/>
            <a:ext cx="12192000" cy="231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" y="4614204"/>
            <a:ext cx="12190734" cy="2271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76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52383" y="-98475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Chase Day 2: May 19</a:t>
            </a:r>
            <a:r>
              <a:rPr lang="en-US" sz="4800" baseline="300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</a:t>
            </a:r>
            <a:r>
              <a:rPr lang="en-US" sz="48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2013</a:t>
            </a:r>
            <a:endParaRPr lang="en-US" sz="4800" dirty="0"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052" name="Picture 4" descr="http://media.maps.com/magellan/Images/oklahomausr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94" y="1580206"/>
            <a:ext cx="6288258" cy="472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7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TC103457515[[fn=View]]</Template>
  <TotalTime>4791</TotalTime>
  <Words>356</Words>
  <Application>Microsoft Office PowerPoint</Application>
  <PresentationFormat>Widescreen</PresentationFormat>
  <Paragraphs>106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Book Antiqua</vt:lpstr>
      <vt:lpstr>Calibri</vt:lpstr>
      <vt:lpstr>Century Schoolbook</vt:lpstr>
      <vt:lpstr>Wingdings 2</vt:lpstr>
      <vt:lpstr>View</vt:lpstr>
      <vt:lpstr>The Great Plains Storm Chase of May 2013 Featuring the EF-5 Moore, OK Tornado   </vt:lpstr>
      <vt:lpstr>Senior Trip!</vt:lpstr>
      <vt:lpstr>PowerPoint Presentation</vt:lpstr>
      <vt:lpstr>Chase Day 1: May 18th, 2013</vt:lpstr>
      <vt:lpstr>PowerPoint Presentation</vt:lpstr>
      <vt:lpstr>PowerPoint Presentation</vt:lpstr>
      <vt:lpstr>PowerPoint Presentation</vt:lpstr>
      <vt:lpstr>PowerPoint Presentation</vt:lpstr>
      <vt:lpstr>Chase Day 2: May 19th, 2013</vt:lpstr>
      <vt:lpstr>PowerPoint Presentation</vt:lpstr>
      <vt:lpstr>Modeling Tornado 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Damage and Live Analyses of the Moore, Oklahoma Tornado</dc:title>
  <dc:creator>shelton.152@buckeyemail.osu.edu</dc:creator>
  <cp:lastModifiedBy>Sara Janak</cp:lastModifiedBy>
  <cp:revision>163</cp:revision>
  <dcterms:created xsi:type="dcterms:W3CDTF">2014-09-14T04:37:54Z</dcterms:created>
  <dcterms:modified xsi:type="dcterms:W3CDTF">2015-06-23T22:50:24Z</dcterms:modified>
</cp:coreProperties>
</file>