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256" r:id="rId2"/>
    <p:sldId id="301" r:id="rId3"/>
    <p:sldId id="291" r:id="rId4"/>
    <p:sldId id="286" r:id="rId5"/>
    <p:sldId id="320" r:id="rId6"/>
    <p:sldId id="260" r:id="rId7"/>
    <p:sldId id="299" r:id="rId8"/>
    <p:sldId id="300" r:id="rId9"/>
    <p:sldId id="276" r:id="rId10"/>
    <p:sldId id="293" r:id="rId11"/>
    <p:sldId id="319" r:id="rId12"/>
    <p:sldId id="332" r:id="rId13"/>
    <p:sldId id="331" r:id="rId14"/>
    <p:sldId id="283" r:id="rId15"/>
    <p:sldId id="275" r:id="rId16"/>
    <p:sldId id="273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18" r:id="rId26"/>
    <p:sldId id="302" r:id="rId27"/>
    <p:sldId id="292" r:id="rId28"/>
    <p:sldId id="305" r:id="rId29"/>
    <p:sldId id="322" r:id="rId30"/>
    <p:sldId id="333" r:id="rId31"/>
    <p:sldId id="284" r:id="rId32"/>
    <p:sldId id="277" r:id="rId33"/>
    <p:sldId id="314" r:id="rId34"/>
    <p:sldId id="316" r:id="rId35"/>
    <p:sldId id="317" r:id="rId36"/>
    <p:sldId id="311" r:id="rId37"/>
    <p:sldId id="310" r:id="rId38"/>
    <p:sldId id="309" r:id="rId39"/>
    <p:sldId id="307" r:id="rId40"/>
    <p:sldId id="315" r:id="rId41"/>
    <p:sldId id="306" r:id="rId42"/>
    <p:sldId id="312" r:id="rId43"/>
    <p:sldId id="313" r:id="rId44"/>
    <p:sldId id="308" r:id="rId45"/>
    <p:sldId id="257" r:id="rId46"/>
    <p:sldId id="304" r:id="rId47"/>
    <p:sldId id="289" r:id="rId48"/>
    <p:sldId id="279" r:id="rId49"/>
    <p:sldId id="278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020B21-3F1D-4C8B-B89B-1C96B9C95BA7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0B319-BD3D-41A2-9B76-19F60ABC2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806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4B808-BA76-41DA-9D81-2B1D98ECE33C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016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411A9-CA33-4254-8264-14DA730E2A22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81ED197-33E0-47CB-B714-2F41837D4A9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411A9-CA33-4254-8264-14DA730E2A22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D197-33E0-47CB-B714-2F41837D4A9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581ED197-33E0-47CB-B714-2F41837D4A9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411A9-CA33-4254-8264-14DA730E2A22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411A9-CA33-4254-8264-14DA730E2A22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581ED197-33E0-47CB-B714-2F41837D4A9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411A9-CA33-4254-8264-14DA730E2A22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81ED197-33E0-47CB-B714-2F41837D4A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246411A9-CA33-4254-8264-14DA730E2A22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D197-33E0-47CB-B714-2F41837D4A9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411A9-CA33-4254-8264-14DA730E2A22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581ED197-33E0-47CB-B714-2F41837D4A9E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411A9-CA33-4254-8264-14DA730E2A22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581ED197-33E0-47CB-B714-2F41837D4A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411A9-CA33-4254-8264-14DA730E2A22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81ED197-33E0-47CB-B714-2F41837D4A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81ED197-33E0-47CB-B714-2F41837D4A9E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411A9-CA33-4254-8264-14DA730E2A22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581ED197-33E0-47CB-B714-2F41837D4A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246411A9-CA33-4254-8264-14DA730E2A22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246411A9-CA33-4254-8264-14DA730E2A22}" type="datetimeFigureOut">
              <a:rPr lang="en-US" smtClean="0"/>
              <a:t>6/30/2015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81ED197-33E0-47CB-B714-2F41837D4A9E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76600"/>
            <a:ext cx="6400800" cy="1752600"/>
          </a:xfrm>
        </p:spPr>
        <p:txBody>
          <a:bodyPr/>
          <a:lstStyle/>
          <a:p>
            <a:r>
              <a:rPr lang="en-US" dirty="0" smtClean="0"/>
              <a:t>David C. Schwertz, CFM</a:t>
            </a:r>
          </a:p>
          <a:p>
            <a:r>
              <a:rPr lang="en-US" dirty="0" smtClean="0"/>
              <a:t>Senior Service Hydrologist</a:t>
            </a:r>
          </a:p>
          <a:p>
            <a:r>
              <a:rPr lang="en-US" dirty="0" smtClean="0"/>
              <a:t>National Weather Service Houston/Galveston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t"/>
          <a:lstStyle/>
          <a:p>
            <a:r>
              <a:rPr lang="en-US" dirty="0" smtClean="0"/>
              <a:t>October 1994 Southeast Texas Flood…A Look 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2437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Event Timeline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200" dirty="0" smtClean="0"/>
              <a:t>Heavy </a:t>
            </a:r>
            <a:r>
              <a:rPr lang="en-US" sz="2200" dirty="0"/>
              <a:t>rain continued through Monday along and north of this </a:t>
            </a:r>
            <a:r>
              <a:rPr lang="en-US" sz="2200" dirty="0" smtClean="0"/>
              <a:t>boundary.</a:t>
            </a:r>
          </a:p>
          <a:p>
            <a:pPr lvl="1"/>
            <a:r>
              <a:rPr lang="en-US" sz="1900" dirty="0"/>
              <a:t>New convection developed in the warm air to the south then moved north across the </a:t>
            </a:r>
            <a:r>
              <a:rPr lang="en-US" sz="1900" dirty="0" smtClean="0"/>
              <a:t>boundary.</a:t>
            </a:r>
            <a:endParaRPr lang="en-US" sz="1900" dirty="0"/>
          </a:p>
          <a:p>
            <a:pPr lvl="1"/>
            <a:r>
              <a:rPr lang="en-US" sz="1900" dirty="0"/>
              <a:t>This boundary continued to provide a focus for heavy rain into Wednesday </a:t>
            </a:r>
            <a:r>
              <a:rPr lang="en-US" sz="1900" dirty="0" smtClean="0"/>
              <a:t>morning.</a:t>
            </a:r>
            <a:endParaRPr lang="en-US" sz="1900" b="1" dirty="0"/>
          </a:p>
          <a:p>
            <a:r>
              <a:rPr lang="en-US" sz="2200" b="1" dirty="0" smtClean="0"/>
              <a:t>Tuesday October 18 </a:t>
            </a:r>
            <a:endParaRPr lang="en-US" sz="2200" b="1" dirty="0"/>
          </a:p>
          <a:p>
            <a:pPr lvl="1"/>
            <a:r>
              <a:rPr lang="en-US" sz="1900" dirty="0" smtClean="0"/>
              <a:t>New clusters formed late Monday into Tuesday across northern Brazoria, eastern Harris, and Liberty Counties.</a:t>
            </a:r>
            <a:endParaRPr lang="en-US" sz="1900" dirty="0"/>
          </a:p>
          <a:p>
            <a:r>
              <a:rPr lang="en-US" sz="2200" b="1" dirty="0" smtClean="0"/>
              <a:t>Wednesday October 19</a:t>
            </a:r>
            <a:endParaRPr lang="en-US" sz="2200" b="1" dirty="0"/>
          </a:p>
          <a:p>
            <a:pPr lvl="1"/>
            <a:r>
              <a:rPr lang="en-US" sz="1900" dirty="0" smtClean="0"/>
              <a:t>New clusters formed late Tuesday into Wednesday from Victoria northeast to Wharton.</a:t>
            </a:r>
          </a:p>
          <a:p>
            <a:r>
              <a:rPr lang="en-US" sz="2200" dirty="0" smtClean="0"/>
              <a:t>Each time these new clusters enhanced the heavy rainfall over their respective areas with heaviest rainfall throughout the event associated with the formation of these mesoscale clusters.</a:t>
            </a:r>
            <a:endParaRPr lang="en-US" sz="2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20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lurred with Music.wmv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6538" y="1527175"/>
            <a:ext cx="6096000" cy="4572000"/>
          </a:xfrm>
        </p:spPr>
      </p:pic>
      <p:sp>
        <p:nvSpPr>
          <p:cNvPr id="7" name="Title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October 15-19, 1994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3621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Storm Total Rainfall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33600"/>
            <a:ext cx="4039985" cy="3129742"/>
          </a:xfrm>
        </p:spPr>
      </p:pic>
      <p:sp>
        <p:nvSpPr>
          <p:cNvPr id="5" name="Text Placeholder 4"/>
          <p:cNvSpPr>
            <a:spLocks noGrp="1"/>
          </p:cNvSpPr>
          <p:nvPr>
            <p:ph type="body" idx="4294967295"/>
          </p:nvPr>
        </p:nvSpPr>
        <p:spPr>
          <a:xfrm>
            <a:off x="0" y="1524001"/>
            <a:ext cx="4040188" cy="533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/>
              <a:t>Radar</a:t>
            </a:r>
            <a:endParaRPr lang="en-US" sz="2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4294967295"/>
          </p:nvPr>
        </p:nvSpPr>
        <p:spPr>
          <a:xfrm>
            <a:off x="4800600" y="1524000"/>
            <a:ext cx="4041775" cy="4572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dirty="0" smtClean="0"/>
              <a:t>Rain Gauge</a:t>
            </a:r>
            <a:endParaRPr lang="en-US" sz="28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133600"/>
            <a:ext cx="4044765" cy="3124200"/>
          </a:xfrm>
        </p:spPr>
      </p:pic>
      <p:sp>
        <p:nvSpPr>
          <p:cNvPr id="8" name="TextBox 7"/>
          <p:cNvSpPr txBox="1"/>
          <p:nvPr/>
        </p:nvSpPr>
        <p:spPr>
          <a:xfrm>
            <a:off x="1198548" y="5645921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Heavy rainfall occurred over the </a:t>
            </a:r>
            <a:r>
              <a:rPr lang="en-US" dirty="0"/>
              <a:t>entire </a:t>
            </a:r>
            <a:r>
              <a:rPr lang="en-US" dirty="0" smtClean="0"/>
              <a:t>38 county </a:t>
            </a:r>
            <a:r>
              <a:rPr lang="en-US" dirty="0"/>
              <a:t>area affected by the </a:t>
            </a:r>
            <a:r>
              <a:rPr lang="en-US" dirty="0" smtClean="0"/>
              <a:t>storm, an area about </a:t>
            </a:r>
            <a:r>
              <a:rPr lang="en-US" dirty="0"/>
              <a:t>the size of the State of Maine.</a:t>
            </a:r>
          </a:p>
        </p:txBody>
      </p:sp>
    </p:spTree>
    <p:extLst>
      <p:ext uri="{BB962C8B-B14F-4D97-AF65-F5344CB8AC3E}">
        <p14:creationId xmlns:p14="http://schemas.microsoft.com/office/powerpoint/2010/main" val="1009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Storm Total Rainfall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24000"/>
            <a:ext cx="4413849" cy="4572000"/>
          </a:xfrm>
        </p:spPr>
      </p:pic>
      <p:sp>
        <p:nvSpPr>
          <p:cNvPr id="6" name="TextBox 5"/>
          <p:cNvSpPr txBox="1"/>
          <p:nvPr/>
        </p:nvSpPr>
        <p:spPr>
          <a:xfrm>
            <a:off x="4724400" y="5105400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Heavy rainfall occurred over the </a:t>
            </a:r>
            <a:r>
              <a:rPr lang="en-US" dirty="0"/>
              <a:t>entire </a:t>
            </a:r>
            <a:r>
              <a:rPr lang="en-US" dirty="0" smtClean="0"/>
              <a:t>38 county </a:t>
            </a:r>
            <a:r>
              <a:rPr lang="en-US" dirty="0"/>
              <a:t>area affected by the </a:t>
            </a:r>
            <a:r>
              <a:rPr lang="en-US" dirty="0" smtClean="0"/>
              <a:t>storm, an area about </a:t>
            </a:r>
            <a:r>
              <a:rPr lang="en-US" dirty="0"/>
              <a:t>the size of the State of Maine.</a:t>
            </a:r>
          </a:p>
        </p:txBody>
      </p:sp>
    </p:spTree>
    <p:extLst>
      <p:ext uri="{BB962C8B-B14F-4D97-AF65-F5344CB8AC3E}">
        <p14:creationId xmlns:p14="http://schemas.microsoft.com/office/powerpoint/2010/main" val="345913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Area-Wide Rainfall</a:t>
            </a:r>
            <a:endParaRPr lang="en-US" dirty="0"/>
          </a:p>
        </p:txBody>
      </p:sp>
      <p:pic>
        <p:nvPicPr>
          <p:cNvPr id="6" name="Content Placeholder 5" descr="Bing Map 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514600" y="1626633"/>
            <a:ext cx="6513022" cy="4343400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</p:pic>
      <p:sp>
        <p:nvSpPr>
          <p:cNvPr id="4" name="Text Placeholder 3"/>
          <p:cNvSpPr>
            <a:spLocks noGrp="1"/>
          </p:cNvSpPr>
          <p:nvPr>
            <p:ph type="body" idx="4294967295"/>
          </p:nvPr>
        </p:nvSpPr>
        <p:spPr>
          <a:xfrm>
            <a:off x="152400" y="1780948"/>
            <a:ext cx="2514600" cy="401025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Rainfall was heavy over the entire 38-county area affected by the storm.  </a:t>
            </a:r>
          </a:p>
          <a:p>
            <a:pPr marL="0" indent="0">
              <a:buNone/>
            </a:pPr>
            <a:r>
              <a:rPr lang="en-US" dirty="0" smtClean="0"/>
              <a:t>The area affected measures roughly 300 miles x 170 miles…about the size of the State of Maine.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4675571" y="5041364"/>
            <a:ext cx="133452" cy="206750"/>
          </a:xfrm>
          <a:custGeom>
            <a:avLst/>
            <a:gdLst>
              <a:gd name="connsiteX0" fmla="*/ 303261 w 634230"/>
              <a:gd name="connsiteY0" fmla="*/ 3079 h 871297"/>
              <a:gd name="connsiteX1" fmla="*/ 275552 w 634230"/>
              <a:gd name="connsiteY1" fmla="*/ 132388 h 871297"/>
              <a:gd name="connsiteX2" fmla="*/ 192425 w 634230"/>
              <a:gd name="connsiteY2" fmla="*/ 261697 h 871297"/>
              <a:gd name="connsiteX3" fmla="*/ 109297 w 634230"/>
              <a:gd name="connsiteY3" fmla="*/ 363297 h 871297"/>
              <a:gd name="connsiteX4" fmla="*/ 26170 w 634230"/>
              <a:gd name="connsiteY4" fmla="*/ 483370 h 871297"/>
              <a:gd name="connsiteX5" fmla="*/ 7697 w 634230"/>
              <a:gd name="connsiteY5" fmla="*/ 621915 h 871297"/>
              <a:gd name="connsiteX6" fmla="*/ 72352 w 634230"/>
              <a:gd name="connsiteY6" fmla="*/ 751224 h 871297"/>
              <a:gd name="connsiteX7" fmla="*/ 201661 w 634230"/>
              <a:gd name="connsiteY7" fmla="*/ 843588 h 871297"/>
              <a:gd name="connsiteX8" fmla="*/ 340206 w 634230"/>
              <a:gd name="connsiteY8" fmla="*/ 871297 h 871297"/>
              <a:gd name="connsiteX9" fmla="*/ 487988 w 634230"/>
              <a:gd name="connsiteY9" fmla="*/ 843588 h 871297"/>
              <a:gd name="connsiteX10" fmla="*/ 580352 w 634230"/>
              <a:gd name="connsiteY10" fmla="*/ 741988 h 871297"/>
              <a:gd name="connsiteX11" fmla="*/ 626534 w 634230"/>
              <a:gd name="connsiteY11" fmla="*/ 649624 h 871297"/>
              <a:gd name="connsiteX12" fmla="*/ 617297 w 634230"/>
              <a:gd name="connsiteY12" fmla="*/ 511079 h 871297"/>
              <a:gd name="connsiteX13" fmla="*/ 524934 w 634230"/>
              <a:gd name="connsiteY13" fmla="*/ 363297 h 871297"/>
              <a:gd name="connsiteX14" fmla="*/ 441806 w 634230"/>
              <a:gd name="connsiteY14" fmla="*/ 270933 h 871297"/>
              <a:gd name="connsiteX15" fmla="*/ 377152 w 634230"/>
              <a:gd name="connsiteY15" fmla="*/ 150861 h 871297"/>
              <a:gd name="connsiteX16" fmla="*/ 303261 w 634230"/>
              <a:gd name="connsiteY16" fmla="*/ 3079 h 87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4230" h="871297">
                <a:moveTo>
                  <a:pt x="303261" y="3079"/>
                </a:moveTo>
                <a:cubicBezTo>
                  <a:pt x="286328" y="0"/>
                  <a:pt x="294025" y="89285"/>
                  <a:pt x="275552" y="132388"/>
                </a:cubicBezTo>
                <a:cubicBezTo>
                  <a:pt x="257079" y="175491"/>
                  <a:pt x="220134" y="223212"/>
                  <a:pt x="192425" y="261697"/>
                </a:cubicBezTo>
                <a:cubicBezTo>
                  <a:pt x="164716" y="300182"/>
                  <a:pt x="137006" y="326352"/>
                  <a:pt x="109297" y="363297"/>
                </a:cubicBezTo>
                <a:cubicBezTo>
                  <a:pt x="81588" y="400242"/>
                  <a:pt x="43103" y="440267"/>
                  <a:pt x="26170" y="483370"/>
                </a:cubicBezTo>
                <a:cubicBezTo>
                  <a:pt x="9237" y="526473"/>
                  <a:pt x="0" y="577273"/>
                  <a:pt x="7697" y="621915"/>
                </a:cubicBezTo>
                <a:cubicBezTo>
                  <a:pt x="15394" y="666557"/>
                  <a:pt x="40025" y="714279"/>
                  <a:pt x="72352" y="751224"/>
                </a:cubicBezTo>
                <a:cubicBezTo>
                  <a:pt x="104679" y="788169"/>
                  <a:pt x="157019" y="823576"/>
                  <a:pt x="201661" y="843588"/>
                </a:cubicBezTo>
                <a:cubicBezTo>
                  <a:pt x="246303" y="863600"/>
                  <a:pt x="292485" y="871297"/>
                  <a:pt x="340206" y="871297"/>
                </a:cubicBezTo>
                <a:cubicBezTo>
                  <a:pt x="387927" y="871297"/>
                  <a:pt x="447964" y="865140"/>
                  <a:pt x="487988" y="843588"/>
                </a:cubicBezTo>
                <a:cubicBezTo>
                  <a:pt x="528012" y="822036"/>
                  <a:pt x="557261" y="774315"/>
                  <a:pt x="580352" y="741988"/>
                </a:cubicBezTo>
                <a:cubicBezTo>
                  <a:pt x="603443" y="709661"/>
                  <a:pt x="620377" y="688109"/>
                  <a:pt x="626534" y="649624"/>
                </a:cubicBezTo>
                <a:cubicBezTo>
                  <a:pt x="632691" y="611139"/>
                  <a:pt x="634230" y="558800"/>
                  <a:pt x="617297" y="511079"/>
                </a:cubicBezTo>
                <a:cubicBezTo>
                  <a:pt x="600364" y="463358"/>
                  <a:pt x="554182" y="403321"/>
                  <a:pt x="524934" y="363297"/>
                </a:cubicBezTo>
                <a:cubicBezTo>
                  <a:pt x="495686" y="323273"/>
                  <a:pt x="466436" y="306339"/>
                  <a:pt x="441806" y="270933"/>
                </a:cubicBezTo>
                <a:cubicBezTo>
                  <a:pt x="417176" y="235527"/>
                  <a:pt x="394085" y="193964"/>
                  <a:pt x="377152" y="150861"/>
                </a:cubicBezTo>
                <a:cubicBezTo>
                  <a:pt x="360219" y="107758"/>
                  <a:pt x="320194" y="6158"/>
                  <a:pt x="303261" y="3079"/>
                </a:cubicBezTo>
                <a:close/>
              </a:path>
            </a:pathLst>
          </a:custGeom>
          <a:solidFill>
            <a:srgbClr val="0066FF"/>
          </a:solidFill>
          <a:ln w="63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19638" y="4905088"/>
            <a:ext cx="65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18”</a:t>
            </a:r>
            <a:endParaRPr lang="en-US" b="1" dirty="0"/>
          </a:p>
        </p:txBody>
      </p:sp>
      <p:sp>
        <p:nvSpPr>
          <p:cNvPr id="9" name="Freeform 8"/>
          <p:cNvSpPr/>
          <p:nvPr/>
        </p:nvSpPr>
        <p:spPr>
          <a:xfrm>
            <a:off x="5070859" y="4774665"/>
            <a:ext cx="133452" cy="206750"/>
          </a:xfrm>
          <a:custGeom>
            <a:avLst/>
            <a:gdLst>
              <a:gd name="connsiteX0" fmla="*/ 303261 w 634230"/>
              <a:gd name="connsiteY0" fmla="*/ 3079 h 871297"/>
              <a:gd name="connsiteX1" fmla="*/ 275552 w 634230"/>
              <a:gd name="connsiteY1" fmla="*/ 132388 h 871297"/>
              <a:gd name="connsiteX2" fmla="*/ 192425 w 634230"/>
              <a:gd name="connsiteY2" fmla="*/ 261697 h 871297"/>
              <a:gd name="connsiteX3" fmla="*/ 109297 w 634230"/>
              <a:gd name="connsiteY3" fmla="*/ 363297 h 871297"/>
              <a:gd name="connsiteX4" fmla="*/ 26170 w 634230"/>
              <a:gd name="connsiteY4" fmla="*/ 483370 h 871297"/>
              <a:gd name="connsiteX5" fmla="*/ 7697 w 634230"/>
              <a:gd name="connsiteY5" fmla="*/ 621915 h 871297"/>
              <a:gd name="connsiteX6" fmla="*/ 72352 w 634230"/>
              <a:gd name="connsiteY6" fmla="*/ 751224 h 871297"/>
              <a:gd name="connsiteX7" fmla="*/ 201661 w 634230"/>
              <a:gd name="connsiteY7" fmla="*/ 843588 h 871297"/>
              <a:gd name="connsiteX8" fmla="*/ 340206 w 634230"/>
              <a:gd name="connsiteY8" fmla="*/ 871297 h 871297"/>
              <a:gd name="connsiteX9" fmla="*/ 487988 w 634230"/>
              <a:gd name="connsiteY9" fmla="*/ 843588 h 871297"/>
              <a:gd name="connsiteX10" fmla="*/ 580352 w 634230"/>
              <a:gd name="connsiteY10" fmla="*/ 741988 h 871297"/>
              <a:gd name="connsiteX11" fmla="*/ 626534 w 634230"/>
              <a:gd name="connsiteY11" fmla="*/ 649624 h 871297"/>
              <a:gd name="connsiteX12" fmla="*/ 617297 w 634230"/>
              <a:gd name="connsiteY12" fmla="*/ 511079 h 871297"/>
              <a:gd name="connsiteX13" fmla="*/ 524934 w 634230"/>
              <a:gd name="connsiteY13" fmla="*/ 363297 h 871297"/>
              <a:gd name="connsiteX14" fmla="*/ 441806 w 634230"/>
              <a:gd name="connsiteY14" fmla="*/ 270933 h 871297"/>
              <a:gd name="connsiteX15" fmla="*/ 377152 w 634230"/>
              <a:gd name="connsiteY15" fmla="*/ 150861 h 871297"/>
              <a:gd name="connsiteX16" fmla="*/ 303261 w 634230"/>
              <a:gd name="connsiteY16" fmla="*/ 3079 h 87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4230" h="871297">
                <a:moveTo>
                  <a:pt x="303261" y="3079"/>
                </a:moveTo>
                <a:cubicBezTo>
                  <a:pt x="286328" y="0"/>
                  <a:pt x="294025" y="89285"/>
                  <a:pt x="275552" y="132388"/>
                </a:cubicBezTo>
                <a:cubicBezTo>
                  <a:pt x="257079" y="175491"/>
                  <a:pt x="220134" y="223212"/>
                  <a:pt x="192425" y="261697"/>
                </a:cubicBezTo>
                <a:cubicBezTo>
                  <a:pt x="164716" y="300182"/>
                  <a:pt x="137006" y="326352"/>
                  <a:pt x="109297" y="363297"/>
                </a:cubicBezTo>
                <a:cubicBezTo>
                  <a:pt x="81588" y="400242"/>
                  <a:pt x="43103" y="440267"/>
                  <a:pt x="26170" y="483370"/>
                </a:cubicBezTo>
                <a:cubicBezTo>
                  <a:pt x="9237" y="526473"/>
                  <a:pt x="0" y="577273"/>
                  <a:pt x="7697" y="621915"/>
                </a:cubicBezTo>
                <a:cubicBezTo>
                  <a:pt x="15394" y="666557"/>
                  <a:pt x="40025" y="714279"/>
                  <a:pt x="72352" y="751224"/>
                </a:cubicBezTo>
                <a:cubicBezTo>
                  <a:pt x="104679" y="788169"/>
                  <a:pt x="157019" y="823576"/>
                  <a:pt x="201661" y="843588"/>
                </a:cubicBezTo>
                <a:cubicBezTo>
                  <a:pt x="246303" y="863600"/>
                  <a:pt x="292485" y="871297"/>
                  <a:pt x="340206" y="871297"/>
                </a:cubicBezTo>
                <a:cubicBezTo>
                  <a:pt x="387927" y="871297"/>
                  <a:pt x="447964" y="865140"/>
                  <a:pt x="487988" y="843588"/>
                </a:cubicBezTo>
                <a:cubicBezTo>
                  <a:pt x="528012" y="822036"/>
                  <a:pt x="557261" y="774315"/>
                  <a:pt x="580352" y="741988"/>
                </a:cubicBezTo>
                <a:cubicBezTo>
                  <a:pt x="603443" y="709661"/>
                  <a:pt x="620377" y="688109"/>
                  <a:pt x="626534" y="649624"/>
                </a:cubicBezTo>
                <a:cubicBezTo>
                  <a:pt x="632691" y="611139"/>
                  <a:pt x="634230" y="558800"/>
                  <a:pt x="617297" y="511079"/>
                </a:cubicBezTo>
                <a:cubicBezTo>
                  <a:pt x="600364" y="463358"/>
                  <a:pt x="554182" y="403321"/>
                  <a:pt x="524934" y="363297"/>
                </a:cubicBezTo>
                <a:cubicBezTo>
                  <a:pt x="495686" y="323273"/>
                  <a:pt x="466436" y="306339"/>
                  <a:pt x="441806" y="270933"/>
                </a:cubicBezTo>
                <a:cubicBezTo>
                  <a:pt x="417176" y="235527"/>
                  <a:pt x="394085" y="193964"/>
                  <a:pt x="377152" y="150861"/>
                </a:cubicBezTo>
                <a:cubicBezTo>
                  <a:pt x="360219" y="107758"/>
                  <a:pt x="320194" y="6158"/>
                  <a:pt x="303261" y="3079"/>
                </a:cubicBezTo>
                <a:close/>
              </a:path>
            </a:pathLst>
          </a:custGeom>
          <a:solidFill>
            <a:srgbClr val="0066FF"/>
          </a:solidFill>
          <a:ln w="63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92892" y="4605338"/>
            <a:ext cx="566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12”</a:t>
            </a: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4761297" y="3598328"/>
            <a:ext cx="133452" cy="206750"/>
          </a:xfrm>
          <a:custGeom>
            <a:avLst/>
            <a:gdLst>
              <a:gd name="connsiteX0" fmla="*/ 303261 w 634230"/>
              <a:gd name="connsiteY0" fmla="*/ 3079 h 871297"/>
              <a:gd name="connsiteX1" fmla="*/ 275552 w 634230"/>
              <a:gd name="connsiteY1" fmla="*/ 132388 h 871297"/>
              <a:gd name="connsiteX2" fmla="*/ 192425 w 634230"/>
              <a:gd name="connsiteY2" fmla="*/ 261697 h 871297"/>
              <a:gd name="connsiteX3" fmla="*/ 109297 w 634230"/>
              <a:gd name="connsiteY3" fmla="*/ 363297 h 871297"/>
              <a:gd name="connsiteX4" fmla="*/ 26170 w 634230"/>
              <a:gd name="connsiteY4" fmla="*/ 483370 h 871297"/>
              <a:gd name="connsiteX5" fmla="*/ 7697 w 634230"/>
              <a:gd name="connsiteY5" fmla="*/ 621915 h 871297"/>
              <a:gd name="connsiteX6" fmla="*/ 72352 w 634230"/>
              <a:gd name="connsiteY6" fmla="*/ 751224 h 871297"/>
              <a:gd name="connsiteX7" fmla="*/ 201661 w 634230"/>
              <a:gd name="connsiteY7" fmla="*/ 843588 h 871297"/>
              <a:gd name="connsiteX8" fmla="*/ 340206 w 634230"/>
              <a:gd name="connsiteY8" fmla="*/ 871297 h 871297"/>
              <a:gd name="connsiteX9" fmla="*/ 487988 w 634230"/>
              <a:gd name="connsiteY9" fmla="*/ 843588 h 871297"/>
              <a:gd name="connsiteX10" fmla="*/ 580352 w 634230"/>
              <a:gd name="connsiteY10" fmla="*/ 741988 h 871297"/>
              <a:gd name="connsiteX11" fmla="*/ 626534 w 634230"/>
              <a:gd name="connsiteY11" fmla="*/ 649624 h 871297"/>
              <a:gd name="connsiteX12" fmla="*/ 617297 w 634230"/>
              <a:gd name="connsiteY12" fmla="*/ 511079 h 871297"/>
              <a:gd name="connsiteX13" fmla="*/ 524934 w 634230"/>
              <a:gd name="connsiteY13" fmla="*/ 363297 h 871297"/>
              <a:gd name="connsiteX14" fmla="*/ 441806 w 634230"/>
              <a:gd name="connsiteY14" fmla="*/ 270933 h 871297"/>
              <a:gd name="connsiteX15" fmla="*/ 377152 w 634230"/>
              <a:gd name="connsiteY15" fmla="*/ 150861 h 871297"/>
              <a:gd name="connsiteX16" fmla="*/ 303261 w 634230"/>
              <a:gd name="connsiteY16" fmla="*/ 3079 h 87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4230" h="871297">
                <a:moveTo>
                  <a:pt x="303261" y="3079"/>
                </a:moveTo>
                <a:cubicBezTo>
                  <a:pt x="286328" y="0"/>
                  <a:pt x="294025" y="89285"/>
                  <a:pt x="275552" y="132388"/>
                </a:cubicBezTo>
                <a:cubicBezTo>
                  <a:pt x="257079" y="175491"/>
                  <a:pt x="220134" y="223212"/>
                  <a:pt x="192425" y="261697"/>
                </a:cubicBezTo>
                <a:cubicBezTo>
                  <a:pt x="164716" y="300182"/>
                  <a:pt x="137006" y="326352"/>
                  <a:pt x="109297" y="363297"/>
                </a:cubicBezTo>
                <a:cubicBezTo>
                  <a:pt x="81588" y="400242"/>
                  <a:pt x="43103" y="440267"/>
                  <a:pt x="26170" y="483370"/>
                </a:cubicBezTo>
                <a:cubicBezTo>
                  <a:pt x="9237" y="526473"/>
                  <a:pt x="0" y="577273"/>
                  <a:pt x="7697" y="621915"/>
                </a:cubicBezTo>
                <a:cubicBezTo>
                  <a:pt x="15394" y="666557"/>
                  <a:pt x="40025" y="714279"/>
                  <a:pt x="72352" y="751224"/>
                </a:cubicBezTo>
                <a:cubicBezTo>
                  <a:pt x="104679" y="788169"/>
                  <a:pt x="157019" y="823576"/>
                  <a:pt x="201661" y="843588"/>
                </a:cubicBezTo>
                <a:cubicBezTo>
                  <a:pt x="246303" y="863600"/>
                  <a:pt x="292485" y="871297"/>
                  <a:pt x="340206" y="871297"/>
                </a:cubicBezTo>
                <a:cubicBezTo>
                  <a:pt x="387927" y="871297"/>
                  <a:pt x="447964" y="865140"/>
                  <a:pt x="487988" y="843588"/>
                </a:cubicBezTo>
                <a:cubicBezTo>
                  <a:pt x="528012" y="822036"/>
                  <a:pt x="557261" y="774315"/>
                  <a:pt x="580352" y="741988"/>
                </a:cubicBezTo>
                <a:cubicBezTo>
                  <a:pt x="603443" y="709661"/>
                  <a:pt x="620377" y="688109"/>
                  <a:pt x="626534" y="649624"/>
                </a:cubicBezTo>
                <a:cubicBezTo>
                  <a:pt x="632691" y="611139"/>
                  <a:pt x="634230" y="558800"/>
                  <a:pt x="617297" y="511079"/>
                </a:cubicBezTo>
                <a:cubicBezTo>
                  <a:pt x="600364" y="463358"/>
                  <a:pt x="554182" y="403321"/>
                  <a:pt x="524934" y="363297"/>
                </a:cubicBezTo>
                <a:cubicBezTo>
                  <a:pt x="495686" y="323273"/>
                  <a:pt x="466436" y="306339"/>
                  <a:pt x="441806" y="270933"/>
                </a:cubicBezTo>
                <a:cubicBezTo>
                  <a:pt x="417176" y="235527"/>
                  <a:pt x="394085" y="193964"/>
                  <a:pt x="377152" y="150861"/>
                </a:cubicBezTo>
                <a:cubicBezTo>
                  <a:pt x="360219" y="107758"/>
                  <a:pt x="320194" y="6158"/>
                  <a:pt x="303261" y="3079"/>
                </a:cubicBezTo>
                <a:close/>
              </a:path>
            </a:pathLst>
          </a:custGeom>
          <a:solidFill>
            <a:srgbClr val="0066FF"/>
          </a:solidFill>
          <a:ln w="63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805364" y="3429001"/>
            <a:ext cx="566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21”</a:t>
            </a:r>
            <a:endParaRPr lang="en-US" b="1" dirty="0"/>
          </a:p>
        </p:txBody>
      </p:sp>
      <p:sp>
        <p:nvSpPr>
          <p:cNvPr id="13" name="Freeform 12"/>
          <p:cNvSpPr/>
          <p:nvPr/>
        </p:nvSpPr>
        <p:spPr>
          <a:xfrm>
            <a:off x="5547109" y="3241141"/>
            <a:ext cx="133452" cy="206750"/>
          </a:xfrm>
          <a:custGeom>
            <a:avLst/>
            <a:gdLst>
              <a:gd name="connsiteX0" fmla="*/ 303261 w 634230"/>
              <a:gd name="connsiteY0" fmla="*/ 3079 h 871297"/>
              <a:gd name="connsiteX1" fmla="*/ 275552 w 634230"/>
              <a:gd name="connsiteY1" fmla="*/ 132388 h 871297"/>
              <a:gd name="connsiteX2" fmla="*/ 192425 w 634230"/>
              <a:gd name="connsiteY2" fmla="*/ 261697 h 871297"/>
              <a:gd name="connsiteX3" fmla="*/ 109297 w 634230"/>
              <a:gd name="connsiteY3" fmla="*/ 363297 h 871297"/>
              <a:gd name="connsiteX4" fmla="*/ 26170 w 634230"/>
              <a:gd name="connsiteY4" fmla="*/ 483370 h 871297"/>
              <a:gd name="connsiteX5" fmla="*/ 7697 w 634230"/>
              <a:gd name="connsiteY5" fmla="*/ 621915 h 871297"/>
              <a:gd name="connsiteX6" fmla="*/ 72352 w 634230"/>
              <a:gd name="connsiteY6" fmla="*/ 751224 h 871297"/>
              <a:gd name="connsiteX7" fmla="*/ 201661 w 634230"/>
              <a:gd name="connsiteY7" fmla="*/ 843588 h 871297"/>
              <a:gd name="connsiteX8" fmla="*/ 340206 w 634230"/>
              <a:gd name="connsiteY8" fmla="*/ 871297 h 871297"/>
              <a:gd name="connsiteX9" fmla="*/ 487988 w 634230"/>
              <a:gd name="connsiteY9" fmla="*/ 843588 h 871297"/>
              <a:gd name="connsiteX10" fmla="*/ 580352 w 634230"/>
              <a:gd name="connsiteY10" fmla="*/ 741988 h 871297"/>
              <a:gd name="connsiteX11" fmla="*/ 626534 w 634230"/>
              <a:gd name="connsiteY11" fmla="*/ 649624 h 871297"/>
              <a:gd name="connsiteX12" fmla="*/ 617297 w 634230"/>
              <a:gd name="connsiteY12" fmla="*/ 511079 h 871297"/>
              <a:gd name="connsiteX13" fmla="*/ 524934 w 634230"/>
              <a:gd name="connsiteY13" fmla="*/ 363297 h 871297"/>
              <a:gd name="connsiteX14" fmla="*/ 441806 w 634230"/>
              <a:gd name="connsiteY14" fmla="*/ 270933 h 871297"/>
              <a:gd name="connsiteX15" fmla="*/ 377152 w 634230"/>
              <a:gd name="connsiteY15" fmla="*/ 150861 h 871297"/>
              <a:gd name="connsiteX16" fmla="*/ 303261 w 634230"/>
              <a:gd name="connsiteY16" fmla="*/ 3079 h 87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4230" h="871297">
                <a:moveTo>
                  <a:pt x="303261" y="3079"/>
                </a:moveTo>
                <a:cubicBezTo>
                  <a:pt x="286328" y="0"/>
                  <a:pt x="294025" y="89285"/>
                  <a:pt x="275552" y="132388"/>
                </a:cubicBezTo>
                <a:cubicBezTo>
                  <a:pt x="257079" y="175491"/>
                  <a:pt x="220134" y="223212"/>
                  <a:pt x="192425" y="261697"/>
                </a:cubicBezTo>
                <a:cubicBezTo>
                  <a:pt x="164716" y="300182"/>
                  <a:pt x="137006" y="326352"/>
                  <a:pt x="109297" y="363297"/>
                </a:cubicBezTo>
                <a:cubicBezTo>
                  <a:pt x="81588" y="400242"/>
                  <a:pt x="43103" y="440267"/>
                  <a:pt x="26170" y="483370"/>
                </a:cubicBezTo>
                <a:cubicBezTo>
                  <a:pt x="9237" y="526473"/>
                  <a:pt x="0" y="577273"/>
                  <a:pt x="7697" y="621915"/>
                </a:cubicBezTo>
                <a:cubicBezTo>
                  <a:pt x="15394" y="666557"/>
                  <a:pt x="40025" y="714279"/>
                  <a:pt x="72352" y="751224"/>
                </a:cubicBezTo>
                <a:cubicBezTo>
                  <a:pt x="104679" y="788169"/>
                  <a:pt x="157019" y="823576"/>
                  <a:pt x="201661" y="843588"/>
                </a:cubicBezTo>
                <a:cubicBezTo>
                  <a:pt x="246303" y="863600"/>
                  <a:pt x="292485" y="871297"/>
                  <a:pt x="340206" y="871297"/>
                </a:cubicBezTo>
                <a:cubicBezTo>
                  <a:pt x="387927" y="871297"/>
                  <a:pt x="447964" y="865140"/>
                  <a:pt x="487988" y="843588"/>
                </a:cubicBezTo>
                <a:cubicBezTo>
                  <a:pt x="528012" y="822036"/>
                  <a:pt x="557261" y="774315"/>
                  <a:pt x="580352" y="741988"/>
                </a:cubicBezTo>
                <a:cubicBezTo>
                  <a:pt x="603443" y="709661"/>
                  <a:pt x="620377" y="688109"/>
                  <a:pt x="626534" y="649624"/>
                </a:cubicBezTo>
                <a:cubicBezTo>
                  <a:pt x="632691" y="611139"/>
                  <a:pt x="634230" y="558800"/>
                  <a:pt x="617297" y="511079"/>
                </a:cubicBezTo>
                <a:cubicBezTo>
                  <a:pt x="600364" y="463358"/>
                  <a:pt x="554182" y="403321"/>
                  <a:pt x="524934" y="363297"/>
                </a:cubicBezTo>
                <a:cubicBezTo>
                  <a:pt x="495686" y="323273"/>
                  <a:pt x="466436" y="306339"/>
                  <a:pt x="441806" y="270933"/>
                </a:cubicBezTo>
                <a:cubicBezTo>
                  <a:pt x="417176" y="235527"/>
                  <a:pt x="394085" y="193964"/>
                  <a:pt x="377152" y="150861"/>
                </a:cubicBezTo>
                <a:cubicBezTo>
                  <a:pt x="360219" y="107758"/>
                  <a:pt x="320194" y="6158"/>
                  <a:pt x="303261" y="3079"/>
                </a:cubicBezTo>
                <a:close/>
              </a:path>
            </a:pathLst>
          </a:custGeom>
          <a:solidFill>
            <a:srgbClr val="0066FF"/>
          </a:solidFill>
          <a:ln w="63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591176" y="3071814"/>
            <a:ext cx="566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13”</a:t>
            </a:r>
            <a:endParaRPr lang="en-US" b="1" dirty="0"/>
          </a:p>
        </p:txBody>
      </p:sp>
      <p:sp>
        <p:nvSpPr>
          <p:cNvPr id="15" name="Freeform 14"/>
          <p:cNvSpPr/>
          <p:nvPr/>
        </p:nvSpPr>
        <p:spPr>
          <a:xfrm>
            <a:off x="6147185" y="2998254"/>
            <a:ext cx="133452" cy="206750"/>
          </a:xfrm>
          <a:custGeom>
            <a:avLst/>
            <a:gdLst>
              <a:gd name="connsiteX0" fmla="*/ 303261 w 634230"/>
              <a:gd name="connsiteY0" fmla="*/ 3079 h 871297"/>
              <a:gd name="connsiteX1" fmla="*/ 275552 w 634230"/>
              <a:gd name="connsiteY1" fmla="*/ 132388 h 871297"/>
              <a:gd name="connsiteX2" fmla="*/ 192425 w 634230"/>
              <a:gd name="connsiteY2" fmla="*/ 261697 h 871297"/>
              <a:gd name="connsiteX3" fmla="*/ 109297 w 634230"/>
              <a:gd name="connsiteY3" fmla="*/ 363297 h 871297"/>
              <a:gd name="connsiteX4" fmla="*/ 26170 w 634230"/>
              <a:gd name="connsiteY4" fmla="*/ 483370 h 871297"/>
              <a:gd name="connsiteX5" fmla="*/ 7697 w 634230"/>
              <a:gd name="connsiteY5" fmla="*/ 621915 h 871297"/>
              <a:gd name="connsiteX6" fmla="*/ 72352 w 634230"/>
              <a:gd name="connsiteY6" fmla="*/ 751224 h 871297"/>
              <a:gd name="connsiteX7" fmla="*/ 201661 w 634230"/>
              <a:gd name="connsiteY7" fmla="*/ 843588 h 871297"/>
              <a:gd name="connsiteX8" fmla="*/ 340206 w 634230"/>
              <a:gd name="connsiteY8" fmla="*/ 871297 h 871297"/>
              <a:gd name="connsiteX9" fmla="*/ 487988 w 634230"/>
              <a:gd name="connsiteY9" fmla="*/ 843588 h 871297"/>
              <a:gd name="connsiteX10" fmla="*/ 580352 w 634230"/>
              <a:gd name="connsiteY10" fmla="*/ 741988 h 871297"/>
              <a:gd name="connsiteX11" fmla="*/ 626534 w 634230"/>
              <a:gd name="connsiteY11" fmla="*/ 649624 h 871297"/>
              <a:gd name="connsiteX12" fmla="*/ 617297 w 634230"/>
              <a:gd name="connsiteY12" fmla="*/ 511079 h 871297"/>
              <a:gd name="connsiteX13" fmla="*/ 524934 w 634230"/>
              <a:gd name="connsiteY13" fmla="*/ 363297 h 871297"/>
              <a:gd name="connsiteX14" fmla="*/ 441806 w 634230"/>
              <a:gd name="connsiteY14" fmla="*/ 270933 h 871297"/>
              <a:gd name="connsiteX15" fmla="*/ 377152 w 634230"/>
              <a:gd name="connsiteY15" fmla="*/ 150861 h 871297"/>
              <a:gd name="connsiteX16" fmla="*/ 303261 w 634230"/>
              <a:gd name="connsiteY16" fmla="*/ 3079 h 87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4230" h="871297">
                <a:moveTo>
                  <a:pt x="303261" y="3079"/>
                </a:moveTo>
                <a:cubicBezTo>
                  <a:pt x="286328" y="0"/>
                  <a:pt x="294025" y="89285"/>
                  <a:pt x="275552" y="132388"/>
                </a:cubicBezTo>
                <a:cubicBezTo>
                  <a:pt x="257079" y="175491"/>
                  <a:pt x="220134" y="223212"/>
                  <a:pt x="192425" y="261697"/>
                </a:cubicBezTo>
                <a:cubicBezTo>
                  <a:pt x="164716" y="300182"/>
                  <a:pt x="137006" y="326352"/>
                  <a:pt x="109297" y="363297"/>
                </a:cubicBezTo>
                <a:cubicBezTo>
                  <a:pt x="81588" y="400242"/>
                  <a:pt x="43103" y="440267"/>
                  <a:pt x="26170" y="483370"/>
                </a:cubicBezTo>
                <a:cubicBezTo>
                  <a:pt x="9237" y="526473"/>
                  <a:pt x="0" y="577273"/>
                  <a:pt x="7697" y="621915"/>
                </a:cubicBezTo>
                <a:cubicBezTo>
                  <a:pt x="15394" y="666557"/>
                  <a:pt x="40025" y="714279"/>
                  <a:pt x="72352" y="751224"/>
                </a:cubicBezTo>
                <a:cubicBezTo>
                  <a:pt x="104679" y="788169"/>
                  <a:pt x="157019" y="823576"/>
                  <a:pt x="201661" y="843588"/>
                </a:cubicBezTo>
                <a:cubicBezTo>
                  <a:pt x="246303" y="863600"/>
                  <a:pt x="292485" y="871297"/>
                  <a:pt x="340206" y="871297"/>
                </a:cubicBezTo>
                <a:cubicBezTo>
                  <a:pt x="387927" y="871297"/>
                  <a:pt x="447964" y="865140"/>
                  <a:pt x="487988" y="843588"/>
                </a:cubicBezTo>
                <a:cubicBezTo>
                  <a:pt x="528012" y="822036"/>
                  <a:pt x="557261" y="774315"/>
                  <a:pt x="580352" y="741988"/>
                </a:cubicBezTo>
                <a:cubicBezTo>
                  <a:pt x="603443" y="709661"/>
                  <a:pt x="620377" y="688109"/>
                  <a:pt x="626534" y="649624"/>
                </a:cubicBezTo>
                <a:cubicBezTo>
                  <a:pt x="632691" y="611139"/>
                  <a:pt x="634230" y="558800"/>
                  <a:pt x="617297" y="511079"/>
                </a:cubicBezTo>
                <a:cubicBezTo>
                  <a:pt x="600364" y="463358"/>
                  <a:pt x="554182" y="403321"/>
                  <a:pt x="524934" y="363297"/>
                </a:cubicBezTo>
                <a:cubicBezTo>
                  <a:pt x="495686" y="323273"/>
                  <a:pt x="466436" y="306339"/>
                  <a:pt x="441806" y="270933"/>
                </a:cubicBezTo>
                <a:cubicBezTo>
                  <a:pt x="417176" y="235527"/>
                  <a:pt x="394085" y="193964"/>
                  <a:pt x="377152" y="150861"/>
                </a:cubicBezTo>
                <a:cubicBezTo>
                  <a:pt x="360219" y="107758"/>
                  <a:pt x="320194" y="6158"/>
                  <a:pt x="303261" y="3079"/>
                </a:cubicBezTo>
                <a:close/>
              </a:path>
            </a:pathLst>
          </a:custGeom>
          <a:solidFill>
            <a:srgbClr val="0066FF"/>
          </a:solidFill>
          <a:ln w="63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191252" y="2828927"/>
            <a:ext cx="628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23”</a:t>
            </a:r>
            <a:endParaRPr lang="en-US" b="1" dirty="0"/>
          </a:p>
        </p:txBody>
      </p:sp>
      <p:sp>
        <p:nvSpPr>
          <p:cNvPr id="17" name="Freeform 16"/>
          <p:cNvSpPr/>
          <p:nvPr/>
        </p:nvSpPr>
        <p:spPr>
          <a:xfrm>
            <a:off x="6820081" y="2412467"/>
            <a:ext cx="133451" cy="206750"/>
          </a:xfrm>
          <a:custGeom>
            <a:avLst/>
            <a:gdLst>
              <a:gd name="connsiteX0" fmla="*/ 303261 w 634230"/>
              <a:gd name="connsiteY0" fmla="*/ 3079 h 871297"/>
              <a:gd name="connsiteX1" fmla="*/ 275552 w 634230"/>
              <a:gd name="connsiteY1" fmla="*/ 132388 h 871297"/>
              <a:gd name="connsiteX2" fmla="*/ 192425 w 634230"/>
              <a:gd name="connsiteY2" fmla="*/ 261697 h 871297"/>
              <a:gd name="connsiteX3" fmla="*/ 109297 w 634230"/>
              <a:gd name="connsiteY3" fmla="*/ 363297 h 871297"/>
              <a:gd name="connsiteX4" fmla="*/ 26170 w 634230"/>
              <a:gd name="connsiteY4" fmla="*/ 483370 h 871297"/>
              <a:gd name="connsiteX5" fmla="*/ 7697 w 634230"/>
              <a:gd name="connsiteY5" fmla="*/ 621915 h 871297"/>
              <a:gd name="connsiteX6" fmla="*/ 72352 w 634230"/>
              <a:gd name="connsiteY6" fmla="*/ 751224 h 871297"/>
              <a:gd name="connsiteX7" fmla="*/ 201661 w 634230"/>
              <a:gd name="connsiteY7" fmla="*/ 843588 h 871297"/>
              <a:gd name="connsiteX8" fmla="*/ 340206 w 634230"/>
              <a:gd name="connsiteY8" fmla="*/ 871297 h 871297"/>
              <a:gd name="connsiteX9" fmla="*/ 487988 w 634230"/>
              <a:gd name="connsiteY9" fmla="*/ 843588 h 871297"/>
              <a:gd name="connsiteX10" fmla="*/ 580352 w 634230"/>
              <a:gd name="connsiteY10" fmla="*/ 741988 h 871297"/>
              <a:gd name="connsiteX11" fmla="*/ 626534 w 634230"/>
              <a:gd name="connsiteY11" fmla="*/ 649624 h 871297"/>
              <a:gd name="connsiteX12" fmla="*/ 617297 w 634230"/>
              <a:gd name="connsiteY12" fmla="*/ 511079 h 871297"/>
              <a:gd name="connsiteX13" fmla="*/ 524934 w 634230"/>
              <a:gd name="connsiteY13" fmla="*/ 363297 h 871297"/>
              <a:gd name="connsiteX14" fmla="*/ 441806 w 634230"/>
              <a:gd name="connsiteY14" fmla="*/ 270933 h 871297"/>
              <a:gd name="connsiteX15" fmla="*/ 377152 w 634230"/>
              <a:gd name="connsiteY15" fmla="*/ 150861 h 871297"/>
              <a:gd name="connsiteX16" fmla="*/ 303261 w 634230"/>
              <a:gd name="connsiteY16" fmla="*/ 3079 h 87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4230" h="871297">
                <a:moveTo>
                  <a:pt x="303261" y="3079"/>
                </a:moveTo>
                <a:cubicBezTo>
                  <a:pt x="286328" y="0"/>
                  <a:pt x="294025" y="89285"/>
                  <a:pt x="275552" y="132388"/>
                </a:cubicBezTo>
                <a:cubicBezTo>
                  <a:pt x="257079" y="175491"/>
                  <a:pt x="220134" y="223212"/>
                  <a:pt x="192425" y="261697"/>
                </a:cubicBezTo>
                <a:cubicBezTo>
                  <a:pt x="164716" y="300182"/>
                  <a:pt x="137006" y="326352"/>
                  <a:pt x="109297" y="363297"/>
                </a:cubicBezTo>
                <a:cubicBezTo>
                  <a:pt x="81588" y="400242"/>
                  <a:pt x="43103" y="440267"/>
                  <a:pt x="26170" y="483370"/>
                </a:cubicBezTo>
                <a:cubicBezTo>
                  <a:pt x="9237" y="526473"/>
                  <a:pt x="0" y="577273"/>
                  <a:pt x="7697" y="621915"/>
                </a:cubicBezTo>
                <a:cubicBezTo>
                  <a:pt x="15394" y="666557"/>
                  <a:pt x="40025" y="714279"/>
                  <a:pt x="72352" y="751224"/>
                </a:cubicBezTo>
                <a:cubicBezTo>
                  <a:pt x="104679" y="788169"/>
                  <a:pt x="157019" y="823576"/>
                  <a:pt x="201661" y="843588"/>
                </a:cubicBezTo>
                <a:cubicBezTo>
                  <a:pt x="246303" y="863600"/>
                  <a:pt x="292485" y="871297"/>
                  <a:pt x="340206" y="871297"/>
                </a:cubicBezTo>
                <a:cubicBezTo>
                  <a:pt x="387927" y="871297"/>
                  <a:pt x="447964" y="865140"/>
                  <a:pt x="487988" y="843588"/>
                </a:cubicBezTo>
                <a:cubicBezTo>
                  <a:pt x="528012" y="822036"/>
                  <a:pt x="557261" y="774315"/>
                  <a:pt x="580352" y="741988"/>
                </a:cubicBezTo>
                <a:cubicBezTo>
                  <a:pt x="603443" y="709661"/>
                  <a:pt x="620377" y="688109"/>
                  <a:pt x="626534" y="649624"/>
                </a:cubicBezTo>
                <a:cubicBezTo>
                  <a:pt x="632691" y="611139"/>
                  <a:pt x="634230" y="558800"/>
                  <a:pt x="617297" y="511079"/>
                </a:cubicBezTo>
                <a:cubicBezTo>
                  <a:pt x="600364" y="463358"/>
                  <a:pt x="554182" y="403321"/>
                  <a:pt x="524934" y="363297"/>
                </a:cubicBezTo>
                <a:cubicBezTo>
                  <a:pt x="495686" y="323273"/>
                  <a:pt x="466436" y="306339"/>
                  <a:pt x="441806" y="270933"/>
                </a:cubicBezTo>
                <a:cubicBezTo>
                  <a:pt x="417176" y="235527"/>
                  <a:pt x="394085" y="193964"/>
                  <a:pt x="377152" y="150861"/>
                </a:cubicBezTo>
                <a:cubicBezTo>
                  <a:pt x="360219" y="107758"/>
                  <a:pt x="320194" y="6158"/>
                  <a:pt x="303261" y="3079"/>
                </a:cubicBezTo>
                <a:close/>
              </a:path>
            </a:pathLst>
          </a:custGeom>
          <a:solidFill>
            <a:srgbClr val="0066FF"/>
          </a:solidFill>
          <a:ln w="63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874526" y="2243140"/>
            <a:ext cx="457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9”</a:t>
            </a:r>
            <a:endParaRPr lang="en-US" b="1" dirty="0"/>
          </a:p>
        </p:txBody>
      </p:sp>
      <p:sp>
        <p:nvSpPr>
          <p:cNvPr id="19" name="Freeform 18"/>
          <p:cNvSpPr/>
          <p:nvPr/>
        </p:nvSpPr>
        <p:spPr>
          <a:xfrm>
            <a:off x="6251960" y="3898367"/>
            <a:ext cx="133452" cy="206750"/>
          </a:xfrm>
          <a:custGeom>
            <a:avLst/>
            <a:gdLst>
              <a:gd name="connsiteX0" fmla="*/ 303261 w 634230"/>
              <a:gd name="connsiteY0" fmla="*/ 3079 h 871297"/>
              <a:gd name="connsiteX1" fmla="*/ 275552 w 634230"/>
              <a:gd name="connsiteY1" fmla="*/ 132388 h 871297"/>
              <a:gd name="connsiteX2" fmla="*/ 192425 w 634230"/>
              <a:gd name="connsiteY2" fmla="*/ 261697 h 871297"/>
              <a:gd name="connsiteX3" fmla="*/ 109297 w 634230"/>
              <a:gd name="connsiteY3" fmla="*/ 363297 h 871297"/>
              <a:gd name="connsiteX4" fmla="*/ 26170 w 634230"/>
              <a:gd name="connsiteY4" fmla="*/ 483370 h 871297"/>
              <a:gd name="connsiteX5" fmla="*/ 7697 w 634230"/>
              <a:gd name="connsiteY5" fmla="*/ 621915 h 871297"/>
              <a:gd name="connsiteX6" fmla="*/ 72352 w 634230"/>
              <a:gd name="connsiteY6" fmla="*/ 751224 h 871297"/>
              <a:gd name="connsiteX7" fmla="*/ 201661 w 634230"/>
              <a:gd name="connsiteY7" fmla="*/ 843588 h 871297"/>
              <a:gd name="connsiteX8" fmla="*/ 340206 w 634230"/>
              <a:gd name="connsiteY8" fmla="*/ 871297 h 871297"/>
              <a:gd name="connsiteX9" fmla="*/ 487988 w 634230"/>
              <a:gd name="connsiteY9" fmla="*/ 843588 h 871297"/>
              <a:gd name="connsiteX10" fmla="*/ 580352 w 634230"/>
              <a:gd name="connsiteY10" fmla="*/ 741988 h 871297"/>
              <a:gd name="connsiteX11" fmla="*/ 626534 w 634230"/>
              <a:gd name="connsiteY11" fmla="*/ 649624 h 871297"/>
              <a:gd name="connsiteX12" fmla="*/ 617297 w 634230"/>
              <a:gd name="connsiteY12" fmla="*/ 511079 h 871297"/>
              <a:gd name="connsiteX13" fmla="*/ 524934 w 634230"/>
              <a:gd name="connsiteY13" fmla="*/ 363297 h 871297"/>
              <a:gd name="connsiteX14" fmla="*/ 441806 w 634230"/>
              <a:gd name="connsiteY14" fmla="*/ 270933 h 871297"/>
              <a:gd name="connsiteX15" fmla="*/ 377152 w 634230"/>
              <a:gd name="connsiteY15" fmla="*/ 150861 h 871297"/>
              <a:gd name="connsiteX16" fmla="*/ 303261 w 634230"/>
              <a:gd name="connsiteY16" fmla="*/ 3079 h 87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4230" h="871297">
                <a:moveTo>
                  <a:pt x="303261" y="3079"/>
                </a:moveTo>
                <a:cubicBezTo>
                  <a:pt x="286328" y="0"/>
                  <a:pt x="294025" y="89285"/>
                  <a:pt x="275552" y="132388"/>
                </a:cubicBezTo>
                <a:cubicBezTo>
                  <a:pt x="257079" y="175491"/>
                  <a:pt x="220134" y="223212"/>
                  <a:pt x="192425" y="261697"/>
                </a:cubicBezTo>
                <a:cubicBezTo>
                  <a:pt x="164716" y="300182"/>
                  <a:pt x="137006" y="326352"/>
                  <a:pt x="109297" y="363297"/>
                </a:cubicBezTo>
                <a:cubicBezTo>
                  <a:pt x="81588" y="400242"/>
                  <a:pt x="43103" y="440267"/>
                  <a:pt x="26170" y="483370"/>
                </a:cubicBezTo>
                <a:cubicBezTo>
                  <a:pt x="9237" y="526473"/>
                  <a:pt x="0" y="577273"/>
                  <a:pt x="7697" y="621915"/>
                </a:cubicBezTo>
                <a:cubicBezTo>
                  <a:pt x="15394" y="666557"/>
                  <a:pt x="40025" y="714279"/>
                  <a:pt x="72352" y="751224"/>
                </a:cubicBezTo>
                <a:cubicBezTo>
                  <a:pt x="104679" y="788169"/>
                  <a:pt x="157019" y="823576"/>
                  <a:pt x="201661" y="843588"/>
                </a:cubicBezTo>
                <a:cubicBezTo>
                  <a:pt x="246303" y="863600"/>
                  <a:pt x="292485" y="871297"/>
                  <a:pt x="340206" y="871297"/>
                </a:cubicBezTo>
                <a:cubicBezTo>
                  <a:pt x="387927" y="871297"/>
                  <a:pt x="447964" y="865140"/>
                  <a:pt x="487988" y="843588"/>
                </a:cubicBezTo>
                <a:cubicBezTo>
                  <a:pt x="528012" y="822036"/>
                  <a:pt x="557261" y="774315"/>
                  <a:pt x="580352" y="741988"/>
                </a:cubicBezTo>
                <a:cubicBezTo>
                  <a:pt x="603443" y="709661"/>
                  <a:pt x="620377" y="688109"/>
                  <a:pt x="626534" y="649624"/>
                </a:cubicBezTo>
                <a:cubicBezTo>
                  <a:pt x="632691" y="611139"/>
                  <a:pt x="634230" y="558800"/>
                  <a:pt x="617297" y="511079"/>
                </a:cubicBezTo>
                <a:cubicBezTo>
                  <a:pt x="600364" y="463358"/>
                  <a:pt x="554182" y="403321"/>
                  <a:pt x="524934" y="363297"/>
                </a:cubicBezTo>
                <a:cubicBezTo>
                  <a:pt x="495686" y="323273"/>
                  <a:pt x="466436" y="306339"/>
                  <a:pt x="441806" y="270933"/>
                </a:cubicBezTo>
                <a:cubicBezTo>
                  <a:pt x="417176" y="235527"/>
                  <a:pt x="394085" y="193964"/>
                  <a:pt x="377152" y="150861"/>
                </a:cubicBezTo>
                <a:cubicBezTo>
                  <a:pt x="360219" y="107758"/>
                  <a:pt x="320194" y="6158"/>
                  <a:pt x="303261" y="3079"/>
                </a:cubicBezTo>
                <a:close/>
              </a:path>
            </a:pathLst>
          </a:custGeom>
          <a:solidFill>
            <a:srgbClr val="0066FF"/>
          </a:solidFill>
          <a:ln w="63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307044" y="3729040"/>
            <a:ext cx="646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29”</a:t>
            </a:r>
            <a:endParaRPr lang="en-US" b="1" dirty="0"/>
          </a:p>
        </p:txBody>
      </p:sp>
      <p:sp>
        <p:nvSpPr>
          <p:cNvPr id="21" name="Freeform 20"/>
          <p:cNvSpPr/>
          <p:nvPr/>
        </p:nvSpPr>
        <p:spPr>
          <a:xfrm>
            <a:off x="5985260" y="4355567"/>
            <a:ext cx="133452" cy="206750"/>
          </a:xfrm>
          <a:custGeom>
            <a:avLst/>
            <a:gdLst>
              <a:gd name="connsiteX0" fmla="*/ 303261 w 634230"/>
              <a:gd name="connsiteY0" fmla="*/ 3079 h 871297"/>
              <a:gd name="connsiteX1" fmla="*/ 275552 w 634230"/>
              <a:gd name="connsiteY1" fmla="*/ 132388 h 871297"/>
              <a:gd name="connsiteX2" fmla="*/ 192425 w 634230"/>
              <a:gd name="connsiteY2" fmla="*/ 261697 h 871297"/>
              <a:gd name="connsiteX3" fmla="*/ 109297 w 634230"/>
              <a:gd name="connsiteY3" fmla="*/ 363297 h 871297"/>
              <a:gd name="connsiteX4" fmla="*/ 26170 w 634230"/>
              <a:gd name="connsiteY4" fmla="*/ 483370 h 871297"/>
              <a:gd name="connsiteX5" fmla="*/ 7697 w 634230"/>
              <a:gd name="connsiteY5" fmla="*/ 621915 h 871297"/>
              <a:gd name="connsiteX6" fmla="*/ 72352 w 634230"/>
              <a:gd name="connsiteY6" fmla="*/ 751224 h 871297"/>
              <a:gd name="connsiteX7" fmla="*/ 201661 w 634230"/>
              <a:gd name="connsiteY7" fmla="*/ 843588 h 871297"/>
              <a:gd name="connsiteX8" fmla="*/ 340206 w 634230"/>
              <a:gd name="connsiteY8" fmla="*/ 871297 h 871297"/>
              <a:gd name="connsiteX9" fmla="*/ 487988 w 634230"/>
              <a:gd name="connsiteY9" fmla="*/ 843588 h 871297"/>
              <a:gd name="connsiteX10" fmla="*/ 580352 w 634230"/>
              <a:gd name="connsiteY10" fmla="*/ 741988 h 871297"/>
              <a:gd name="connsiteX11" fmla="*/ 626534 w 634230"/>
              <a:gd name="connsiteY11" fmla="*/ 649624 h 871297"/>
              <a:gd name="connsiteX12" fmla="*/ 617297 w 634230"/>
              <a:gd name="connsiteY12" fmla="*/ 511079 h 871297"/>
              <a:gd name="connsiteX13" fmla="*/ 524934 w 634230"/>
              <a:gd name="connsiteY13" fmla="*/ 363297 h 871297"/>
              <a:gd name="connsiteX14" fmla="*/ 441806 w 634230"/>
              <a:gd name="connsiteY14" fmla="*/ 270933 h 871297"/>
              <a:gd name="connsiteX15" fmla="*/ 377152 w 634230"/>
              <a:gd name="connsiteY15" fmla="*/ 150861 h 871297"/>
              <a:gd name="connsiteX16" fmla="*/ 303261 w 634230"/>
              <a:gd name="connsiteY16" fmla="*/ 3079 h 87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4230" h="871297">
                <a:moveTo>
                  <a:pt x="303261" y="3079"/>
                </a:moveTo>
                <a:cubicBezTo>
                  <a:pt x="286328" y="0"/>
                  <a:pt x="294025" y="89285"/>
                  <a:pt x="275552" y="132388"/>
                </a:cubicBezTo>
                <a:cubicBezTo>
                  <a:pt x="257079" y="175491"/>
                  <a:pt x="220134" y="223212"/>
                  <a:pt x="192425" y="261697"/>
                </a:cubicBezTo>
                <a:cubicBezTo>
                  <a:pt x="164716" y="300182"/>
                  <a:pt x="137006" y="326352"/>
                  <a:pt x="109297" y="363297"/>
                </a:cubicBezTo>
                <a:cubicBezTo>
                  <a:pt x="81588" y="400242"/>
                  <a:pt x="43103" y="440267"/>
                  <a:pt x="26170" y="483370"/>
                </a:cubicBezTo>
                <a:cubicBezTo>
                  <a:pt x="9237" y="526473"/>
                  <a:pt x="0" y="577273"/>
                  <a:pt x="7697" y="621915"/>
                </a:cubicBezTo>
                <a:cubicBezTo>
                  <a:pt x="15394" y="666557"/>
                  <a:pt x="40025" y="714279"/>
                  <a:pt x="72352" y="751224"/>
                </a:cubicBezTo>
                <a:cubicBezTo>
                  <a:pt x="104679" y="788169"/>
                  <a:pt x="157019" y="823576"/>
                  <a:pt x="201661" y="843588"/>
                </a:cubicBezTo>
                <a:cubicBezTo>
                  <a:pt x="246303" y="863600"/>
                  <a:pt x="292485" y="871297"/>
                  <a:pt x="340206" y="871297"/>
                </a:cubicBezTo>
                <a:cubicBezTo>
                  <a:pt x="387927" y="871297"/>
                  <a:pt x="447964" y="865140"/>
                  <a:pt x="487988" y="843588"/>
                </a:cubicBezTo>
                <a:cubicBezTo>
                  <a:pt x="528012" y="822036"/>
                  <a:pt x="557261" y="774315"/>
                  <a:pt x="580352" y="741988"/>
                </a:cubicBezTo>
                <a:cubicBezTo>
                  <a:pt x="603443" y="709661"/>
                  <a:pt x="620377" y="688109"/>
                  <a:pt x="626534" y="649624"/>
                </a:cubicBezTo>
                <a:cubicBezTo>
                  <a:pt x="632691" y="611139"/>
                  <a:pt x="634230" y="558800"/>
                  <a:pt x="617297" y="511079"/>
                </a:cubicBezTo>
                <a:cubicBezTo>
                  <a:pt x="600364" y="463358"/>
                  <a:pt x="554182" y="403321"/>
                  <a:pt x="524934" y="363297"/>
                </a:cubicBezTo>
                <a:cubicBezTo>
                  <a:pt x="495686" y="323273"/>
                  <a:pt x="466436" y="306339"/>
                  <a:pt x="441806" y="270933"/>
                </a:cubicBezTo>
                <a:cubicBezTo>
                  <a:pt x="417176" y="235527"/>
                  <a:pt x="394085" y="193964"/>
                  <a:pt x="377152" y="150861"/>
                </a:cubicBezTo>
                <a:cubicBezTo>
                  <a:pt x="360219" y="107758"/>
                  <a:pt x="320194" y="6158"/>
                  <a:pt x="303261" y="3079"/>
                </a:cubicBezTo>
                <a:close/>
              </a:path>
            </a:pathLst>
          </a:custGeom>
          <a:solidFill>
            <a:srgbClr val="0066FF"/>
          </a:solidFill>
          <a:ln w="63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029327" y="4186240"/>
            <a:ext cx="566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17”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8344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"/>
                            </p:stCondLst>
                            <p:childTnLst>
                              <p:par>
                                <p:cTn id="3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00"/>
                            </p:stCondLst>
                            <p:childTnLst>
                              <p:par>
                                <p:cTn id="4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Trinity River Impacts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n-US" sz="2400" dirty="0" smtClean="0"/>
              <a:t>Kickapoo Creek northeast of Lake </a:t>
            </a:r>
            <a:r>
              <a:rPr lang="en-US" sz="2400" dirty="0"/>
              <a:t>Livingston in Polk </a:t>
            </a:r>
            <a:r>
              <a:rPr lang="en-US" sz="2400" dirty="0" smtClean="0"/>
              <a:t>County peaked at </a:t>
            </a:r>
            <a:r>
              <a:rPr lang="en-US" sz="2400" dirty="0" smtClean="0">
                <a:solidFill>
                  <a:srgbClr val="C00000"/>
                </a:solidFill>
              </a:rPr>
              <a:t>84,000 </a:t>
            </a:r>
            <a:r>
              <a:rPr lang="en-US" sz="2400" dirty="0" err="1" smtClean="0">
                <a:solidFill>
                  <a:srgbClr val="C00000"/>
                </a:solidFill>
              </a:rPr>
              <a:t>cfs</a:t>
            </a:r>
            <a:r>
              <a:rPr lang="en-US" sz="2400" dirty="0" smtClean="0">
                <a:solidFill>
                  <a:srgbClr val="C00000"/>
                </a:solidFill>
              </a:rPr>
              <a:t> (41.85 feet)</a:t>
            </a:r>
            <a:r>
              <a:rPr lang="en-US" sz="2400" dirty="0" smtClean="0"/>
              <a:t>, more than 3 times the previous record!</a:t>
            </a:r>
          </a:p>
          <a:p>
            <a:r>
              <a:rPr lang="en-US" sz="2400" dirty="0" smtClean="0"/>
              <a:t>Long King Creek, on the west side of the City of Livingston in Polk County peaked at </a:t>
            </a:r>
            <a:r>
              <a:rPr lang="en-US" sz="2400" dirty="0" smtClean="0">
                <a:solidFill>
                  <a:srgbClr val="C00000"/>
                </a:solidFill>
              </a:rPr>
              <a:t>45,000 </a:t>
            </a:r>
            <a:r>
              <a:rPr lang="en-US" sz="2400" dirty="0" err="1" smtClean="0">
                <a:solidFill>
                  <a:srgbClr val="C00000"/>
                </a:solidFill>
              </a:rPr>
              <a:t>cfs</a:t>
            </a:r>
            <a:r>
              <a:rPr lang="en-US" sz="2400" dirty="0" smtClean="0">
                <a:solidFill>
                  <a:srgbClr val="C00000"/>
                </a:solidFill>
              </a:rPr>
              <a:t> (30.54 feet)</a:t>
            </a:r>
            <a:r>
              <a:rPr lang="en-US" sz="2400" dirty="0" smtClean="0"/>
              <a:t>, almost twice the previous maximum.</a:t>
            </a:r>
          </a:p>
          <a:p>
            <a:r>
              <a:rPr lang="en-US" sz="2400" dirty="0" smtClean="0"/>
              <a:t>Trinity River near Goodrich below Lake Livingston on the Polk/San Jacinto County line peaked at </a:t>
            </a:r>
            <a:r>
              <a:rPr lang="en-US" sz="2400" dirty="0" smtClean="0">
                <a:solidFill>
                  <a:srgbClr val="C00000"/>
                </a:solidFill>
              </a:rPr>
              <a:t>124,000 </a:t>
            </a:r>
            <a:r>
              <a:rPr lang="en-US" sz="2400" dirty="0" err="1" smtClean="0">
                <a:solidFill>
                  <a:srgbClr val="C00000"/>
                </a:solidFill>
              </a:rPr>
              <a:t>cfs</a:t>
            </a:r>
            <a:r>
              <a:rPr lang="en-US" sz="2400" dirty="0" smtClean="0">
                <a:solidFill>
                  <a:srgbClr val="C00000"/>
                </a:solidFill>
              </a:rPr>
              <a:t> (48.93 feet)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Trinity River at </a:t>
            </a:r>
            <a:r>
              <a:rPr lang="en-US" sz="2400" dirty="0" err="1" smtClean="0"/>
              <a:t>Romayor</a:t>
            </a:r>
            <a:r>
              <a:rPr lang="en-US" sz="2400" dirty="0" smtClean="0"/>
              <a:t> in Liberty County peaked at </a:t>
            </a:r>
            <a:r>
              <a:rPr lang="en-US" sz="2400" dirty="0" smtClean="0">
                <a:solidFill>
                  <a:srgbClr val="C00000"/>
                </a:solidFill>
              </a:rPr>
              <a:t>122,000 </a:t>
            </a:r>
            <a:r>
              <a:rPr lang="en-US" sz="2400" dirty="0" err="1" smtClean="0">
                <a:solidFill>
                  <a:srgbClr val="C00000"/>
                </a:solidFill>
              </a:rPr>
              <a:t>cfs</a:t>
            </a:r>
            <a:r>
              <a:rPr lang="en-US" sz="2400" dirty="0" smtClean="0">
                <a:solidFill>
                  <a:srgbClr val="C00000"/>
                </a:solidFill>
              </a:rPr>
              <a:t> (42.7 feet)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Trinity River at Liberty in Liberty County peaked at </a:t>
            </a:r>
            <a:r>
              <a:rPr lang="en-US" sz="2400" dirty="0" smtClean="0">
                <a:solidFill>
                  <a:srgbClr val="C00000"/>
                </a:solidFill>
              </a:rPr>
              <a:t>135,000 </a:t>
            </a:r>
            <a:r>
              <a:rPr lang="en-US" sz="2400" dirty="0" err="1" smtClean="0">
                <a:solidFill>
                  <a:srgbClr val="C00000"/>
                </a:solidFill>
              </a:rPr>
              <a:t>cfs</a:t>
            </a:r>
            <a:r>
              <a:rPr lang="en-US" sz="2400" dirty="0" smtClean="0">
                <a:solidFill>
                  <a:srgbClr val="C00000"/>
                </a:solidFill>
              </a:rPr>
              <a:t> (31.00 feet)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7498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Lake Livingston</a:t>
            </a:r>
            <a:endParaRPr lang="en-US" dirty="0"/>
          </a:p>
        </p:txBody>
      </p:sp>
      <p:pic>
        <p:nvPicPr>
          <p:cNvPr id="4" name="Content Placeholder 3" descr="292px-Trinity_Watershed[1].pn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447800"/>
            <a:ext cx="3707937" cy="337777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Placeholder 5" descr="LLPWeir%20Wall-LLP-3_sm[1]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593538" y="1524000"/>
            <a:ext cx="2706624" cy="16307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imagesCAPVN33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0405" y="3276600"/>
            <a:ext cx="2590800" cy="305389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 Placeholder 1"/>
          <p:cNvSpPr txBox="1">
            <a:spLocks/>
          </p:cNvSpPr>
          <p:nvPr/>
        </p:nvSpPr>
        <p:spPr>
          <a:xfrm>
            <a:off x="228600" y="5029200"/>
            <a:ext cx="5718250" cy="118982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/>
              <a:t>Lake Livingston discharge reached a maximum of 110,600 </a:t>
            </a:r>
            <a:r>
              <a:rPr lang="en-US" sz="1800" dirty="0" err="1" smtClean="0"/>
              <a:t>cfs</a:t>
            </a:r>
            <a:r>
              <a:rPr lang="en-US" sz="1800" dirty="0" smtClean="0"/>
              <a:t> . The maximum lake level was 134.38 feet, 3.38 feet above the normal pool elevation of 131.00 feet.  All this despite the storm affecting only the lower portion of the watershed!  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914400" y="6330490"/>
            <a:ext cx="7543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Watershed Area = 17,573 square miles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417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Geographic Setting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524001"/>
            <a:ext cx="4498848" cy="4572000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 smtClean="0"/>
              <a:t>Smallest major river </a:t>
            </a:r>
          </a:p>
          <a:p>
            <a:pPr marL="0" indent="0">
              <a:buNone/>
            </a:pPr>
            <a:r>
              <a:rPr lang="en-US" sz="2600" dirty="0"/>
              <a:t> </a:t>
            </a:r>
            <a:r>
              <a:rPr lang="en-US" sz="2600" dirty="0" smtClean="0"/>
              <a:t>   basin that drains Texas.</a:t>
            </a:r>
          </a:p>
          <a:p>
            <a:r>
              <a:rPr lang="en-US" sz="2600" dirty="0" smtClean="0"/>
              <a:t>Lies between larger Trinity and Brazos Rivers.</a:t>
            </a:r>
          </a:p>
          <a:p>
            <a:pPr lvl="1"/>
            <a:r>
              <a:rPr lang="en-US" sz="2400" dirty="0" smtClean="0"/>
              <a:t>Trinity </a:t>
            </a:r>
            <a:r>
              <a:rPr lang="en-US" sz="2400" dirty="0"/>
              <a:t>17,573 </a:t>
            </a:r>
            <a:r>
              <a:rPr lang="en-US" sz="2400" dirty="0" smtClean="0"/>
              <a:t>mi</a:t>
            </a:r>
            <a:r>
              <a:rPr lang="en-US" sz="2400" baseline="30000" dirty="0" smtClean="0"/>
              <a:t>2 </a:t>
            </a:r>
          </a:p>
          <a:p>
            <a:pPr lvl="1"/>
            <a:r>
              <a:rPr lang="en-US" sz="2400" dirty="0" smtClean="0"/>
              <a:t>San Jacinto 2897 mi</a:t>
            </a:r>
            <a:r>
              <a:rPr lang="en-US" sz="2400" baseline="30000" dirty="0" smtClean="0"/>
              <a:t>2 </a:t>
            </a:r>
          </a:p>
          <a:p>
            <a:pPr lvl="1"/>
            <a:r>
              <a:rPr lang="en-US" sz="2400" dirty="0" smtClean="0"/>
              <a:t>Brazos 35,773 mi</a:t>
            </a:r>
            <a:r>
              <a:rPr lang="en-US" sz="2400" baseline="30000" dirty="0" smtClean="0"/>
              <a:t>2</a:t>
            </a:r>
            <a:endParaRPr lang="en-US" sz="2400" dirty="0" smtClean="0"/>
          </a:p>
          <a:p>
            <a:r>
              <a:rPr lang="en-US" sz="2600" dirty="0" smtClean="0"/>
              <a:t>Does not extend into heart of Texas…only 140 km into state.</a:t>
            </a:r>
          </a:p>
          <a:p>
            <a:r>
              <a:rPr lang="en-US" sz="2600" dirty="0"/>
              <a:t>Ranges in elevation from 425 feet to sea </a:t>
            </a:r>
            <a:r>
              <a:rPr lang="en-US" sz="2600" dirty="0" smtClean="0"/>
              <a:t>level.</a:t>
            </a:r>
            <a:endParaRPr lang="en-US" sz="2600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105115"/>
            <a:ext cx="4213413" cy="39624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19243550">
            <a:off x="8002130" y="4088199"/>
            <a:ext cx="273439" cy="749642"/>
          </a:xfrm>
          <a:prstGeom prst="ellipse">
            <a:avLst/>
          </a:prstGeom>
          <a:solidFill>
            <a:schemeClr val="accent1">
              <a:alpha val="5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Topography and Climate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4041648" cy="4572000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 smtClean="0"/>
              <a:t>Above Lake Conroe on West Fork</a:t>
            </a:r>
          </a:p>
          <a:p>
            <a:pPr lvl="1"/>
            <a:r>
              <a:rPr lang="en-US" dirty="0" smtClean="0"/>
              <a:t>Rolling hills ~300 to 400 feet altitude</a:t>
            </a:r>
          </a:p>
          <a:p>
            <a:pPr lvl="1"/>
            <a:r>
              <a:rPr lang="en-US" dirty="0" smtClean="0"/>
              <a:t>Average slope .1% w/locally steeper areas</a:t>
            </a:r>
          </a:p>
          <a:p>
            <a:r>
              <a:rPr lang="en-US" sz="2600" dirty="0" smtClean="0"/>
              <a:t>Below CFKT2 relief quite flat, average slope .06%</a:t>
            </a:r>
          </a:p>
          <a:p>
            <a:r>
              <a:rPr lang="en-US" sz="2600" dirty="0" smtClean="0"/>
              <a:t>Climate ranges from</a:t>
            </a:r>
          </a:p>
          <a:p>
            <a:pPr lvl="1"/>
            <a:r>
              <a:rPr lang="en-US" dirty="0" smtClean="0"/>
              <a:t>Humid northeast to moist sub-humid west</a:t>
            </a:r>
          </a:p>
          <a:p>
            <a:pPr lvl="1"/>
            <a:r>
              <a:rPr lang="en-US" dirty="0" smtClean="0"/>
              <a:t>Precipitation ~40 inches northwest to ~48 inches southeast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415" y="1905000"/>
            <a:ext cx="4630384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5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08" y="3810000"/>
            <a:ext cx="3906715" cy="2362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52" y="3809999"/>
            <a:ext cx="3908327" cy="23621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53" y="3810000"/>
            <a:ext cx="3915447" cy="23379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Geologic Setting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3813048" cy="487375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Drains </a:t>
            </a:r>
          </a:p>
          <a:p>
            <a:pPr lvl="1"/>
            <a:r>
              <a:rPr lang="en-US" sz="2000" dirty="0" smtClean="0"/>
              <a:t>Miocene (23 – 5.3 Ma)</a:t>
            </a:r>
          </a:p>
          <a:p>
            <a:pPr lvl="1"/>
            <a:r>
              <a:rPr lang="en-US" sz="2000" dirty="0" smtClean="0"/>
              <a:t>Pliocene (5.3 – 2.6 Ma)</a:t>
            </a:r>
          </a:p>
          <a:p>
            <a:pPr lvl="1"/>
            <a:r>
              <a:rPr lang="en-US" sz="2000" dirty="0" smtClean="0"/>
              <a:t>Quaternary (2.6 Ma – Present) terrain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524000"/>
            <a:ext cx="4182804" cy="47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6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Southeast Texas Floods</a:t>
            </a:r>
          </a:p>
          <a:p>
            <a:r>
              <a:rPr lang="en-US" dirty="0" smtClean="0"/>
              <a:t>Overview</a:t>
            </a:r>
          </a:p>
          <a:p>
            <a:r>
              <a:rPr lang="en-US" dirty="0" smtClean="0"/>
              <a:t>Meteorological Setup</a:t>
            </a:r>
          </a:p>
          <a:p>
            <a:r>
              <a:rPr lang="en-US" dirty="0" smtClean="0"/>
              <a:t>Event Timeline</a:t>
            </a:r>
          </a:p>
          <a:p>
            <a:r>
              <a:rPr lang="en-US" dirty="0" smtClean="0"/>
              <a:t>Impacts</a:t>
            </a:r>
          </a:p>
          <a:p>
            <a:pPr lvl="1"/>
            <a:r>
              <a:rPr lang="en-US" dirty="0" smtClean="0"/>
              <a:t>Trinity River Basin</a:t>
            </a:r>
          </a:p>
          <a:p>
            <a:pPr lvl="1"/>
            <a:r>
              <a:rPr lang="en-US" dirty="0" smtClean="0"/>
              <a:t>San Jacinto River Basin</a:t>
            </a:r>
          </a:p>
          <a:p>
            <a:pPr lvl="1"/>
            <a:r>
              <a:rPr lang="en-US" dirty="0" smtClean="0"/>
              <a:t>Lavaca-Navidad River Basin</a:t>
            </a:r>
          </a:p>
          <a:p>
            <a:r>
              <a:rPr lang="en-US" dirty="0" smtClean="0"/>
              <a:t>Photo Gallery</a:t>
            </a:r>
          </a:p>
          <a:p>
            <a:r>
              <a:rPr lang="en-US" dirty="0" smtClean="0"/>
              <a:t>Summary</a:t>
            </a:r>
          </a:p>
          <a:p>
            <a:r>
              <a:rPr lang="en-US" dirty="0" smtClean="0"/>
              <a:t>A Final Surprise!?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7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Geologic Setting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Uncharacteristically </a:t>
            </a:r>
            <a:r>
              <a:rPr lang="en-US" dirty="0"/>
              <a:t>sandy basin by comparison</a:t>
            </a:r>
          </a:p>
          <a:p>
            <a:pPr lvl="1"/>
            <a:r>
              <a:rPr lang="en-US" dirty="0"/>
              <a:t>Predominately due to sand rich stratigraphic </a:t>
            </a:r>
            <a:r>
              <a:rPr lang="en-US" dirty="0" smtClean="0"/>
              <a:t>units</a:t>
            </a:r>
          </a:p>
          <a:p>
            <a:pPr lvl="1"/>
            <a:r>
              <a:rPr lang="en-US" dirty="0" smtClean="0"/>
              <a:t>Sediment supply limited to a small area</a:t>
            </a:r>
          </a:p>
          <a:p>
            <a:endParaRPr lang="en-US" dirty="0" smtClean="0"/>
          </a:p>
          <a:p>
            <a:r>
              <a:rPr lang="en-US" dirty="0" smtClean="0"/>
              <a:t>Incised into gently seaward sloping coastal sediments</a:t>
            </a:r>
          </a:p>
          <a:p>
            <a:pPr lvl="1"/>
            <a:r>
              <a:rPr lang="en-US" dirty="0" smtClean="0"/>
              <a:t>Sands</a:t>
            </a:r>
          </a:p>
          <a:p>
            <a:pPr lvl="1"/>
            <a:r>
              <a:rPr lang="en-US" dirty="0" smtClean="0"/>
              <a:t>Silts</a:t>
            </a:r>
          </a:p>
          <a:p>
            <a:pPr lvl="1"/>
            <a:r>
              <a:rPr lang="en-US" dirty="0" smtClean="0"/>
              <a:t>Minor gravels</a:t>
            </a:r>
          </a:p>
          <a:p>
            <a:pPr lvl="1"/>
            <a:r>
              <a:rPr lang="en-US" dirty="0" smtClean="0"/>
              <a:t>Clay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3082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Geologic Setting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Lower San Jacinto River in an entrenched valley</a:t>
            </a:r>
          </a:p>
          <a:p>
            <a:pPr lvl="1"/>
            <a:r>
              <a:rPr lang="en-US" dirty="0" smtClean="0"/>
              <a:t>Comprised of entrenched valley fill</a:t>
            </a:r>
          </a:p>
          <a:p>
            <a:pPr lvl="2"/>
            <a:r>
              <a:rPr lang="en-US" dirty="0" smtClean="0"/>
              <a:t>Floodplain deposits</a:t>
            </a:r>
          </a:p>
          <a:p>
            <a:pPr lvl="2"/>
            <a:r>
              <a:rPr lang="en-US" dirty="0" smtClean="0"/>
              <a:t>Oxbow lakes</a:t>
            </a:r>
          </a:p>
          <a:p>
            <a:pPr lvl="2"/>
            <a:r>
              <a:rPr lang="en-US" dirty="0" smtClean="0"/>
              <a:t>Back swamp deposits</a:t>
            </a:r>
          </a:p>
          <a:p>
            <a:pPr lvl="2"/>
            <a:r>
              <a:rPr lang="en-US" dirty="0" smtClean="0"/>
              <a:t>Point bar accretionary deposits</a:t>
            </a:r>
          </a:p>
          <a:p>
            <a:pPr lvl="1"/>
            <a:r>
              <a:rPr lang="en-US" dirty="0" smtClean="0"/>
              <a:t>Caused by several Pleistocene sea level rises and falls associated with glacial and interglacial cycles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87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Hydrologic Setting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873752"/>
          </a:xfrm>
        </p:spPr>
        <p:txBody>
          <a:bodyPr/>
          <a:lstStyle/>
          <a:p>
            <a:r>
              <a:rPr lang="en-US" dirty="0" smtClean="0"/>
              <a:t>Drains approximately 2973 mi</a:t>
            </a:r>
            <a:r>
              <a:rPr lang="en-US" baseline="30000" dirty="0" smtClean="0"/>
              <a:t>2</a:t>
            </a:r>
          </a:p>
          <a:p>
            <a:pPr lvl="1"/>
            <a:r>
              <a:rPr lang="en-US" dirty="0" smtClean="0"/>
              <a:t>North and east of Houston</a:t>
            </a:r>
          </a:p>
          <a:p>
            <a:r>
              <a:rPr lang="en-US" dirty="0" smtClean="0"/>
              <a:t>Three major sections</a:t>
            </a:r>
          </a:p>
          <a:p>
            <a:pPr lvl="1"/>
            <a:r>
              <a:rPr lang="en-US" dirty="0" smtClean="0"/>
              <a:t>East Fork basin</a:t>
            </a:r>
          </a:p>
          <a:p>
            <a:pPr lvl="2"/>
            <a:r>
              <a:rPr lang="en-US" dirty="0" smtClean="0"/>
              <a:t>Drains ~ one third of basin</a:t>
            </a:r>
          </a:p>
          <a:p>
            <a:pPr lvl="1"/>
            <a:r>
              <a:rPr lang="en-US" dirty="0" smtClean="0"/>
              <a:t>West Fork basin</a:t>
            </a:r>
          </a:p>
          <a:p>
            <a:pPr lvl="2"/>
            <a:r>
              <a:rPr lang="en-US" dirty="0" smtClean="0"/>
              <a:t>Drains ~ two thirds of basin</a:t>
            </a:r>
          </a:p>
          <a:p>
            <a:pPr lvl="1"/>
            <a:r>
              <a:rPr lang="en-US" dirty="0" smtClean="0"/>
              <a:t>Lower San Jacinto</a:t>
            </a:r>
          </a:p>
          <a:p>
            <a:pPr lvl="2"/>
            <a:r>
              <a:rPr lang="en-US" dirty="0" smtClean="0"/>
              <a:t>Below Lake Houston</a:t>
            </a:r>
          </a:p>
        </p:txBody>
      </p:sp>
    </p:spTree>
    <p:extLst>
      <p:ext uri="{BB962C8B-B14F-4D97-AF65-F5344CB8AC3E}">
        <p14:creationId xmlns:p14="http://schemas.microsoft.com/office/powerpoint/2010/main" val="28854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Hydrologic Setting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585245"/>
            <a:ext cx="3886200" cy="465972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524000"/>
            <a:ext cx="4876800" cy="48768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East Fork Basin</a:t>
            </a:r>
          </a:p>
          <a:p>
            <a:pPr lvl="1"/>
            <a:r>
              <a:rPr lang="en-US" dirty="0" smtClean="0"/>
              <a:t>Drains one third of basin </a:t>
            </a:r>
          </a:p>
          <a:p>
            <a:pPr marL="274320" lvl="1" indent="0">
              <a:buNone/>
            </a:pPr>
            <a:r>
              <a:rPr lang="en-US" dirty="0"/>
              <a:t> </a:t>
            </a:r>
            <a:r>
              <a:rPr lang="en-US" dirty="0" smtClean="0"/>
              <a:t>   ~991 mi</a:t>
            </a:r>
            <a:r>
              <a:rPr lang="en-US" baseline="30000" dirty="0" smtClean="0"/>
              <a:t>2</a:t>
            </a:r>
            <a:endParaRPr lang="en-US" dirty="0" smtClean="0"/>
          </a:p>
          <a:p>
            <a:pPr lvl="1"/>
            <a:r>
              <a:rPr lang="en-US" dirty="0" smtClean="0"/>
              <a:t>Two significant tributaries</a:t>
            </a:r>
          </a:p>
          <a:p>
            <a:pPr lvl="2"/>
            <a:r>
              <a:rPr lang="en-US" dirty="0" smtClean="0"/>
              <a:t>Caney Creek</a:t>
            </a:r>
          </a:p>
          <a:p>
            <a:pPr lvl="2"/>
            <a:r>
              <a:rPr lang="en-US" dirty="0" smtClean="0"/>
              <a:t>Peach Creek</a:t>
            </a:r>
          </a:p>
          <a:p>
            <a:r>
              <a:rPr lang="en-US" sz="2400" dirty="0" smtClean="0"/>
              <a:t>West Fork Basin</a:t>
            </a:r>
          </a:p>
          <a:p>
            <a:pPr lvl="1"/>
            <a:r>
              <a:rPr lang="en-US" dirty="0" smtClean="0"/>
              <a:t>Drains two thirds of </a:t>
            </a:r>
            <a:r>
              <a:rPr lang="en-US" dirty="0"/>
              <a:t>basin </a:t>
            </a:r>
            <a:endParaRPr lang="en-US" dirty="0" smtClean="0"/>
          </a:p>
          <a:p>
            <a:pPr marL="274320" lvl="1" indent="0">
              <a:buNone/>
            </a:pPr>
            <a:r>
              <a:rPr lang="en-US" dirty="0"/>
              <a:t> </a:t>
            </a:r>
            <a:r>
              <a:rPr lang="en-US" dirty="0" smtClean="0"/>
              <a:t>   ~</a:t>
            </a:r>
            <a:r>
              <a:rPr lang="en-US" dirty="0"/>
              <a:t>1982 </a:t>
            </a:r>
            <a:r>
              <a:rPr lang="en-US" dirty="0" smtClean="0"/>
              <a:t>mi</a:t>
            </a:r>
            <a:r>
              <a:rPr lang="en-US" baseline="30000" dirty="0" smtClean="0"/>
              <a:t>2</a:t>
            </a:r>
            <a:endParaRPr lang="en-US" dirty="0" smtClean="0"/>
          </a:p>
          <a:p>
            <a:pPr lvl="1"/>
            <a:r>
              <a:rPr lang="en-US" dirty="0" smtClean="0"/>
              <a:t>Three significant tributaries</a:t>
            </a:r>
          </a:p>
          <a:p>
            <a:pPr lvl="2"/>
            <a:r>
              <a:rPr lang="en-US" dirty="0" smtClean="0"/>
              <a:t>Lake Creek</a:t>
            </a:r>
          </a:p>
          <a:p>
            <a:pPr lvl="2"/>
            <a:r>
              <a:rPr lang="en-US" dirty="0" smtClean="0"/>
              <a:t>Spring Creek</a:t>
            </a:r>
          </a:p>
          <a:p>
            <a:pPr lvl="2"/>
            <a:r>
              <a:rPr lang="en-US" dirty="0" smtClean="0"/>
              <a:t>Cypress Creek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36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447800"/>
            <a:ext cx="3733800" cy="49486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447800"/>
            <a:ext cx="3733800" cy="49486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Hydrologic Setting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4651248" cy="4572000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 smtClean="0"/>
              <a:t>Lower San Jacinto Basin</a:t>
            </a:r>
          </a:p>
          <a:p>
            <a:pPr lvl="1"/>
            <a:r>
              <a:rPr lang="en-US" dirty="0" smtClean="0"/>
              <a:t>Below Lake Houston</a:t>
            </a:r>
          </a:p>
          <a:p>
            <a:pPr lvl="2"/>
            <a:r>
              <a:rPr lang="en-US" sz="1900" dirty="0" smtClean="0"/>
              <a:t>Two basins merge headwaters Lake Houston</a:t>
            </a:r>
          </a:p>
          <a:p>
            <a:pPr lvl="2"/>
            <a:r>
              <a:rPr lang="en-US" sz="1900" dirty="0" smtClean="0"/>
              <a:t>Drains ~ 52 mi</a:t>
            </a:r>
            <a:r>
              <a:rPr lang="en-US" sz="1900" baseline="30000" dirty="0" smtClean="0"/>
              <a:t>2</a:t>
            </a:r>
            <a:endParaRPr lang="en-US" sz="1900" dirty="0" smtClean="0"/>
          </a:p>
          <a:p>
            <a:pPr lvl="2"/>
            <a:r>
              <a:rPr lang="en-US" sz="1900" dirty="0" smtClean="0"/>
              <a:t>Flows out of Lake Houston ~ 18 miles to Houston Ship Channel</a:t>
            </a:r>
          </a:p>
          <a:p>
            <a:pPr lvl="1"/>
            <a:r>
              <a:rPr lang="en-US" dirty="0" smtClean="0"/>
              <a:t>One minor tributary</a:t>
            </a:r>
          </a:p>
          <a:p>
            <a:pPr lvl="2"/>
            <a:r>
              <a:rPr lang="en-US" sz="1900" dirty="0" smtClean="0"/>
              <a:t>Jackson Bayou</a:t>
            </a:r>
          </a:p>
          <a:p>
            <a:pPr lvl="1"/>
            <a:r>
              <a:rPr lang="en-US" dirty="0" smtClean="0"/>
              <a:t>Subsidence in lower basin makes river nearly unrecognizable below Rio Villa Meander Loop</a:t>
            </a:r>
          </a:p>
          <a:p>
            <a:pPr lvl="2"/>
            <a:r>
              <a:rPr lang="en-US" sz="1900" dirty="0" smtClean="0"/>
              <a:t>Predominately inundated with brackish water due to tidal flow from Galveston Bay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06170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2362200" cy="990600"/>
          </a:xfrm>
        </p:spPr>
        <p:txBody>
          <a:bodyPr anchor="ctr"/>
          <a:lstStyle/>
          <a:p>
            <a:r>
              <a:rPr lang="en-US" dirty="0" smtClean="0"/>
              <a:t>San Jacinto River Basin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304800" y="1752600"/>
            <a:ext cx="2362200" cy="4648200"/>
          </a:xfrm>
        </p:spPr>
        <p:txBody>
          <a:bodyPr>
            <a:normAutofit lnSpcReduction="10000"/>
          </a:bodyPr>
          <a:lstStyle/>
          <a:p>
            <a:r>
              <a:rPr lang="en-US" sz="1800" dirty="0" smtClean="0"/>
              <a:t>15 to 20 inches of rain over entire basin with isolated areas receiving 25+ inches.</a:t>
            </a:r>
          </a:p>
          <a:p>
            <a:r>
              <a:rPr lang="en-US" sz="1800" dirty="0" smtClean="0"/>
              <a:t>Effective uniform depths within the basin 17.5 inches.</a:t>
            </a:r>
          </a:p>
          <a:p>
            <a:r>
              <a:rPr lang="en-US" sz="1800" dirty="0" smtClean="0"/>
              <a:t>Peak discharge at Sheldon estimated 360,000 </a:t>
            </a:r>
            <a:r>
              <a:rPr lang="en-US" sz="1800" dirty="0" err="1" smtClean="0"/>
              <a:t>cfs</a:t>
            </a:r>
            <a:r>
              <a:rPr lang="en-US" sz="1800" dirty="0" smtClean="0"/>
              <a:t> ~1.5 times the 1% (100 year discharge).</a:t>
            </a:r>
          </a:p>
          <a:p>
            <a:r>
              <a:rPr lang="en-US" sz="1800" dirty="0" smtClean="0"/>
              <a:t>Lake Houston at 133,900 acre-feet, filled and emptied 10 times during event.</a:t>
            </a:r>
            <a:endParaRPr lang="en-US" sz="1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825281"/>
            <a:ext cx="5638800" cy="5131238"/>
          </a:xfrm>
        </p:spPr>
      </p:pic>
      <p:sp>
        <p:nvSpPr>
          <p:cNvPr id="6" name="TextBox 5"/>
          <p:cNvSpPr txBox="1"/>
          <p:nvPr/>
        </p:nvSpPr>
        <p:spPr>
          <a:xfrm>
            <a:off x="3810000" y="76200"/>
            <a:ext cx="3948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San Jacinto River Basin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6330490"/>
            <a:ext cx="7543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Watershed Area = 2897 square miles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704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San Jacinto River Impacts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/>
              <a:t>West Fork San Jacinto River near Conroe in Montgomery County crested at </a:t>
            </a:r>
            <a:r>
              <a:rPr lang="en-US" sz="2200" dirty="0" smtClean="0">
                <a:solidFill>
                  <a:srgbClr val="C00000"/>
                </a:solidFill>
              </a:rPr>
              <a:t>115,000 </a:t>
            </a:r>
            <a:r>
              <a:rPr lang="en-US" sz="2200" dirty="0" err="1" smtClean="0">
                <a:solidFill>
                  <a:srgbClr val="C00000"/>
                </a:solidFill>
              </a:rPr>
              <a:t>cfs</a:t>
            </a:r>
            <a:r>
              <a:rPr lang="en-US" sz="2200" dirty="0" smtClean="0">
                <a:solidFill>
                  <a:srgbClr val="C00000"/>
                </a:solidFill>
              </a:rPr>
              <a:t> (32.30 feet)</a:t>
            </a:r>
            <a:r>
              <a:rPr lang="en-US" sz="2200" dirty="0" smtClean="0"/>
              <a:t> and broke a 54 year old record!</a:t>
            </a:r>
          </a:p>
          <a:p>
            <a:r>
              <a:rPr lang="en-US" sz="2200" dirty="0" smtClean="0"/>
              <a:t>Spring Creek at Spring on the Harris/Montgomery County line peaked at </a:t>
            </a:r>
            <a:r>
              <a:rPr lang="en-US" sz="2200" dirty="0" smtClean="0">
                <a:solidFill>
                  <a:srgbClr val="C00000"/>
                </a:solidFill>
              </a:rPr>
              <a:t>78,800 </a:t>
            </a:r>
            <a:r>
              <a:rPr lang="en-US" sz="2200" dirty="0" err="1" smtClean="0">
                <a:solidFill>
                  <a:srgbClr val="C00000"/>
                </a:solidFill>
              </a:rPr>
              <a:t>cfs</a:t>
            </a:r>
            <a:r>
              <a:rPr lang="en-US" sz="2200" dirty="0" smtClean="0">
                <a:solidFill>
                  <a:srgbClr val="C00000"/>
                </a:solidFill>
              </a:rPr>
              <a:t> (44.05 feet)</a:t>
            </a:r>
            <a:r>
              <a:rPr lang="en-US" sz="2200" dirty="0" smtClean="0"/>
              <a:t>, almost twice the previous maximum.</a:t>
            </a:r>
          </a:p>
          <a:p>
            <a:r>
              <a:rPr lang="en-US" sz="2200" dirty="0" smtClean="0"/>
              <a:t>Cypress Creek at Grant Road near Houston in Harris County peaked at </a:t>
            </a:r>
            <a:r>
              <a:rPr lang="en-US" sz="2200" dirty="0" smtClean="0">
                <a:solidFill>
                  <a:srgbClr val="C00000"/>
                </a:solidFill>
              </a:rPr>
              <a:t>10,500 </a:t>
            </a:r>
            <a:r>
              <a:rPr lang="en-US" sz="2200" dirty="0" err="1" smtClean="0">
                <a:solidFill>
                  <a:srgbClr val="C00000"/>
                </a:solidFill>
              </a:rPr>
              <a:t>cfs</a:t>
            </a:r>
            <a:r>
              <a:rPr lang="en-US" sz="2200" dirty="0" smtClean="0">
                <a:solidFill>
                  <a:srgbClr val="C00000"/>
                </a:solidFill>
              </a:rPr>
              <a:t> (47.38 feet)</a:t>
            </a:r>
            <a:r>
              <a:rPr lang="en-US" sz="2200" dirty="0" smtClean="0"/>
              <a:t>,</a:t>
            </a:r>
            <a:r>
              <a:rPr lang="en-US" sz="2200" dirty="0" smtClean="0">
                <a:solidFill>
                  <a:srgbClr val="C00000"/>
                </a:solidFill>
              </a:rPr>
              <a:t> </a:t>
            </a:r>
            <a:r>
              <a:rPr lang="en-US" sz="2200" dirty="0" smtClean="0"/>
              <a:t>three times the previous record.</a:t>
            </a:r>
          </a:p>
          <a:p>
            <a:r>
              <a:rPr lang="en-US" sz="2200" dirty="0" smtClean="0"/>
              <a:t>East Fork San Jacinto River near New Caney on the Harris/Montgomery County line peaked at </a:t>
            </a:r>
            <a:r>
              <a:rPr lang="en-US" sz="2200" dirty="0" smtClean="0">
                <a:solidFill>
                  <a:srgbClr val="C00000"/>
                </a:solidFill>
              </a:rPr>
              <a:t>74,100 </a:t>
            </a:r>
            <a:r>
              <a:rPr lang="en-US" sz="2200" dirty="0" err="1" smtClean="0">
                <a:solidFill>
                  <a:srgbClr val="C00000"/>
                </a:solidFill>
              </a:rPr>
              <a:t>cfs</a:t>
            </a:r>
            <a:r>
              <a:rPr lang="en-US" sz="2200" dirty="0" smtClean="0">
                <a:solidFill>
                  <a:srgbClr val="C00000"/>
                </a:solidFill>
              </a:rPr>
              <a:t> (33.00 feet)</a:t>
            </a:r>
            <a:r>
              <a:rPr lang="en-US" sz="2200" dirty="0" smtClean="0"/>
              <a:t>, almost twice the previous record.</a:t>
            </a:r>
          </a:p>
        </p:txBody>
      </p:sp>
    </p:spTree>
    <p:extLst>
      <p:ext uri="{BB962C8B-B14F-4D97-AF65-F5344CB8AC3E}">
        <p14:creationId xmlns:p14="http://schemas.microsoft.com/office/powerpoint/2010/main" val="428911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Lake Conroe/Lake Houston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566241"/>
            <a:ext cx="3962400" cy="4634219"/>
          </a:xfrm>
        </p:spPr>
        <p:txBody>
          <a:bodyPr>
            <a:noAutofit/>
          </a:bodyPr>
          <a:lstStyle/>
          <a:p>
            <a:r>
              <a:rPr lang="en-US" sz="1800" dirty="0"/>
              <a:t>Lake Conroe reached a maximum level of </a:t>
            </a:r>
            <a:r>
              <a:rPr lang="en-US" sz="1800" dirty="0">
                <a:solidFill>
                  <a:srgbClr val="C00000"/>
                </a:solidFill>
              </a:rPr>
              <a:t>205.88 feet (4.88 feet above the normal conservation pool of 201.00 </a:t>
            </a:r>
            <a:r>
              <a:rPr lang="en-US" sz="1800" dirty="0" err="1">
                <a:solidFill>
                  <a:srgbClr val="C00000"/>
                </a:solidFill>
              </a:rPr>
              <a:t>ft</a:t>
            </a:r>
            <a:r>
              <a:rPr lang="en-US" sz="1800" dirty="0">
                <a:solidFill>
                  <a:srgbClr val="C00000"/>
                </a:solidFill>
              </a:rPr>
              <a:t>)</a:t>
            </a:r>
            <a:r>
              <a:rPr lang="en-US" sz="1800" dirty="0"/>
              <a:t>.  A peak discharge of </a:t>
            </a:r>
            <a:r>
              <a:rPr lang="en-US" sz="1800" dirty="0">
                <a:solidFill>
                  <a:srgbClr val="C00000"/>
                </a:solidFill>
              </a:rPr>
              <a:t>56,000 </a:t>
            </a:r>
            <a:r>
              <a:rPr lang="en-US" sz="1800" dirty="0" err="1">
                <a:solidFill>
                  <a:srgbClr val="C00000"/>
                </a:solidFill>
              </a:rPr>
              <a:t>cfs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/>
              <a:t>was recorded </a:t>
            </a:r>
            <a:r>
              <a:rPr lang="en-US" sz="1800" dirty="0" smtClean="0"/>
              <a:t>at S.H. 105 a just below the </a:t>
            </a:r>
            <a:r>
              <a:rPr lang="en-US" sz="1800" dirty="0"/>
              <a:t>dam. 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Lake </a:t>
            </a:r>
            <a:r>
              <a:rPr lang="en-US" sz="1800" dirty="0"/>
              <a:t>Houston discharge reached a maximum value of </a:t>
            </a:r>
            <a:r>
              <a:rPr lang="en-US" sz="1800" dirty="0">
                <a:solidFill>
                  <a:srgbClr val="C00000"/>
                </a:solidFill>
              </a:rPr>
              <a:t>359,000 </a:t>
            </a:r>
            <a:r>
              <a:rPr lang="en-US" sz="1800" dirty="0" err="1">
                <a:solidFill>
                  <a:srgbClr val="C00000"/>
                </a:solidFill>
              </a:rPr>
              <a:t>cfs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/>
              <a:t>with a corresponding lake elevation of </a:t>
            </a:r>
            <a:r>
              <a:rPr lang="en-US" sz="1800" dirty="0">
                <a:solidFill>
                  <a:srgbClr val="C00000"/>
                </a:solidFill>
              </a:rPr>
              <a:t>52.8 feet, 8.3 feet above the crest elevation of the 3,160-foot long overflow </a:t>
            </a:r>
            <a:r>
              <a:rPr lang="en-US" sz="1800" dirty="0" smtClean="0">
                <a:solidFill>
                  <a:srgbClr val="C00000"/>
                </a:solidFill>
              </a:rPr>
              <a:t>spillway! </a:t>
            </a:r>
            <a:endParaRPr lang="en-US" sz="1800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447800"/>
            <a:ext cx="3934898" cy="23707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349" y="3883351"/>
            <a:ext cx="3886200" cy="258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Lavaca-Navidad River Impacts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371600"/>
            <a:ext cx="3962400" cy="5009890"/>
          </a:xfrm>
        </p:spPr>
        <p:txBody>
          <a:bodyPr>
            <a:normAutofit fontScale="92500"/>
          </a:bodyPr>
          <a:lstStyle/>
          <a:p>
            <a:r>
              <a:rPr lang="en-US" sz="2400" dirty="0" smtClean="0"/>
              <a:t>West Mustang Creek near Ganado in Jackson County peaked at </a:t>
            </a:r>
            <a:r>
              <a:rPr lang="en-US" sz="2400" dirty="0" smtClean="0">
                <a:solidFill>
                  <a:srgbClr val="C00000"/>
                </a:solidFill>
              </a:rPr>
              <a:t>30,000 </a:t>
            </a:r>
            <a:r>
              <a:rPr lang="en-US" sz="2400" dirty="0" err="1" smtClean="0">
                <a:solidFill>
                  <a:srgbClr val="C00000"/>
                </a:solidFill>
              </a:rPr>
              <a:t>cfs</a:t>
            </a:r>
            <a:r>
              <a:rPr lang="en-US" sz="2400" dirty="0" smtClean="0">
                <a:solidFill>
                  <a:srgbClr val="C00000"/>
                </a:solidFill>
              </a:rPr>
              <a:t> (28.39 feet)</a:t>
            </a:r>
            <a:r>
              <a:rPr lang="en-US" sz="2400" dirty="0" smtClean="0"/>
              <a:t>, more than twice the previous record.</a:t>
            </a:r>
          </a:p>
          <a:p>
            <a:r>
              <a:rPr lang="en-US" sz="2400" dirty="0"/>
              <a:t>Sandy Creek near </a:t>
            </a:r>
            <a:r>
              <a:rPr lang="en-US" sz="2400" dirty="0" smtClean="0"/>
              <a:t>Cordele </a:t>
            </a:r>
            <a:r>
              <a:rPr lang="en-US" sz="2400" dirty="0"/>
              <a:t>in Jackson </a:t>
            </a:r>
            <a:r>
              <a:rPr lang="en-US" sz="2400" dirty="0" smtClean="0"/>
              <a:t>County </a:t>
            </a:r>
            <a:r>
              <a:rPr lang="en-US" sz="2400" dirty="0"/>
              <a:t>peaked at </a:t>
            </a:r>
            <a:r>
              <a:rPr lang="en-US" sz="2400" dirty="0">
                <a:solidFill>
                  <a:srgbClr val="C00000"/>
                </a:solidFill>
              </a:rPr>
              <a:t>23,000 </a:t>
            </a:r>
            <a:r>
              <a:rPr lang="en-US" sz="2400" dirty="0" err="1">
                <a:solidFill>
                  <a:srgbClr val="C00000"/>
                </a:solidFill>
              </a:rPr>
              <a:t>cfs</a:t>
            </a:r>
            <a:r>
              <a:rPr lang="en-US" sz="2400" dirty="0">
                <a:solidFill>
                  <a:srgbClr val="C00000"/>
                </a:solidFill>
              </a:rPr>
              <a:t> (28.45 feet)</a:t>
            </a:r>
            <a:r>
              <a:rPr lang="en-US" sz="2400" dirty="0"/>
              <a:t>, almost twice the previous record.</a:t>
            </a:r>
          </a:p>
          <a:p>
            <a:r>
              <a:rPr lang="en-US" sz="2400" dirty="0" smtClean="0"/>
              <a:t>Lavaca River near Edna in Jackson County peaked at </a:t>
            </a:r>
            <a:r>
              <a:rPr lang="en-US" sz="2400" dirty="0" smtClean="0">
                <a:solidFill>
                  <a:srgbClr val="C00000"/>
                </a:solidFill>
              </a:rPr>
              <a:t>135,000 </a:t>
            </a:r>
            <a:r>
              <a:rPr lang="en-US" sz="2400" dirty="0" err="1" smtClean="0">
                <a:solidFill>
                  <a:srgbClr val="C00000"/>
                </a:solidFill>
              </a:rPr>
              <a:t>cfs</a:t>
            </a:r>
            <a:r>
              <a:rPr lang="en-US" sz="2400" dirty="0" smtClean="0">
                <a:solidFill>
                  <a:srgbClr val="C00000"/>
                </a:solidFill>
              </a:rPr>
              <a:t> (35.45 feet)</a:t>
            </a:r>
            <a:r>
              <a:rPr lang="en-US" sz="2400" dirty="0" smtClean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600200"/>
            <a:ext cx="4832986" cy="44002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77200" y="5770566"/>
            <a:ext cx="9444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Image: USGS</a:t>
            </a:r>
            <a:endParaRPr lang="en-US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6330490"/>
            <a:ext cx="7543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Watershed Area = 2187 square miles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478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Rainfall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en-US" dirty="0" smtClean="0"/>
              <a:t>Streamflow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78" y="2471738"/>
            <a:ext cx="3685869" cy="3817937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789994"/>
            <a:ext cx="4266785" cy="262020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Storm Total Rainfall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45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323373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Floods in Southeast Texas</a:t>
            </a:r>
            <a:endParaRPr lang="en-US" sz="3600" b="1" dirty="0">
              <a:solidFill>
                <a:schemeClr val="accent3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3354943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Southeast Texas is no stranger to excessive flood events.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95373"/>
            <a:ext cx="3333549" cy="2500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84" b="7692"/>
          <a:stretch>
            <a:fillRect/>
          </a:stretch>
        </p:blipFill>
        <p:spPr bwMode="auto">
          <a:xfrm>
            <a:off x="5181600" y="3821664"/>
            <a:ext cx="3048000" cy="24919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333286" y="3816608"/>
            <a:ext cx="3510898" cy="2590800"/>
            <a:chOff x="2888986" y="1748935"/>
            <a:chExt cx="4075500" cy="3051665"/>
          </a:xfrm>
        </p:grpSpPr>
        <p:pic>
          <p:nvPicPr>
            <p:cNvPr id="14" name="Picture 2" descr="Foto09"/>
            <p:cNvPicPr>
              <a:picLocks noChangeAspect="1" noChangeArrowheads="1"/>
            </p:cNvPicPr>
            <p:nvPr/>
          </p:nvPicPr>
          <p:blipFill>
            <a:blip r:embed="rId4" cstate="print">
              <a:lum brigh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599" y="1748935"/>
              <a:ext cx="4068887" cy="3051665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3"/>
            <p:cNvSpPr txBox="1">
              <a:spLocks noChangeArrowheads="1"/>
            </p:cNvSpPr>
            <p:nvPr/>
          </p:nvSpPr>
          <p:spPr>
            <a:xfrm>
              <a:off x="2888986" y="4146328"/>
              <a:ext cx="3498483" cy="543788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rtlCol="0" anchor="ctr">
              <a:sp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b="1" dirty="0" smtClean="0"/>
                <a:t>Woodland Trails West Subdivision  September 1998</a:t>
              </a:r>
              <a:r>
                <a:rPr lang="en-US" sz="1200" b="1" dirty="0" smtClean="0">
                  <a:solidFill>
                    <a:schemeClr val="bg1"/>
                  </a:solidFill>
                </a:rPr>
                <a:t>.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2856776" y="2893278"/>
            <a:ext cx="3013818" cy="461665"/>
          </a:xfrm>
          <a:prstGeom prst="rect">
            <a:avLst/>
          </a:prstGeom>
          <a:solidFill>
            <a:schemeClr val="bg1">
              <a:alpha val="0"/>
            </a:schemeClr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dirty="0" smtClean="0"/>
              <a:t>Interstate 10 Houston  </a:t>
            </a:r>
          </a:p>
          <a:p>
            <a:r>
              <a:rPr lang="en-US" sz="1200" b="1" dirty="0" smtClean="0"/>
              <a:t>March 1993</a:t>
            </a:r>
            <a:r>
              <a:rPr lang="en-US" sz="1200" b="1" dirty="0" smtClean="0">
                <a:solidFill>
                  <a:schemeClr val="bg1"/>
                </a:solidFill>
              </a:rPr>
              <a:t>.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6194277" y="5791200"/>
            <a:ext cx="1981200" cy="461665"/>
          </a:xfrm>
          <a:prstGeom prst="rect">
            <a:avLst/>
          </a:prstGeom>
          <a:solidFill>
            <a:schemeClr val="bg1">
              <a:alpha val="0"/>
            </a:schemeClr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dirty="0" smtClean="0"/>
              <a:t>Greens Bayou </a:t>
            </a:r>
          </a:p>
          <a:p>
            <a:r>
              <a:rPr lang="en-US" sz="1200" b="1" dirty="0" smtClean="0"/>
              <a:t>June 2001</a:t>
            </a:r>
            <a:r>
              <a:rPr lang="en-US" sz="1200" b="1" dirty="0" smtClean="0">
                <a:solidFill>
                  <a:schemeClr val="bg1"/>
                </a:solidFill>
              </a:rPr>
              <a:t>.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05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Record Streamflows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47800"/>
            <a:ext cx="7445114" cy="4572000"/>
          </a:xfrm>
        </p:spPr>
      </p:pic>
      <p:sp>
        <p:nvSpPr>
          <p:cNvPr id="10" name="TextBox 9"/>
          <p:cNvSpPr txBox="1"/>
          <p:nvPr/>
        </p:nvSpPr>
        <p:spPr>
          <a:xfrm>
            <a:off x="152400" y="6019800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Stream flows in </a:t>
            </a:r>
            <a:r>
              <a:rPr lang="en-US" dirty="0" smtClean="0"/>
              <a:t>equal to or in excess </a:t>
            </a:r>
            <a:r>
              <a:rPr lang="en-US" dirty="0"/>
              <a:t>of 1% </a:t>
            </a:r>
            <a:r>
              <a:rPr lang="en-US" dirty="0" smtClean="0"/>
              <a:t>flood were </a:t>
            </a:r>
            <a:r>
              <a:rPr lang="en-US" dirty="0"/>
              <a:t>recorded at 19 USGS gages within the affected </a:t>
            </a:r>
            <a:r>
              <a:rPr lang="en-US" dirty="0" smtClean="0"/>
              <a:t>area with new </a:t>
            </a:r>
            <a:r>
              <a:rPr lang="en-US" dirty="0"/>
              <a:t>historical maxima </a:t>
            </a:r>
            <a:r>
              <a:rPr lang="en-US" dirty="0" smtClean="0"/>
              <a:t> recorded </a:t>
            </a:r>
            <a:r>
              <a:rPr lang="en-US" dirty="0"/>
              <a:t>at 25 of 43 stations!</a:t>
            </a:r>
          </a:p>
        </p:txBody>
      </p:sp>
    </p:spTree>
    <p:extLst>
      <p:ext uri="{BB962C8B-B14F-4D97-AF65-F5344CB8AC3E}">
        <p14:creationId xmlns:p14="http://schemas.microsoft.com/office/powerpoint/2010/main" val="309972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Record Stream Flows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sz="quarter" idx="1"/>
          </p:nvPr>
        </p:nvSpPr>
        <p:spPr>
          <a:xfrm>
            <a:off x="127183" y="1780561"/>
            <a:ext cx="2362200" cy="4572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Stream flows in excess of 1% flood were recorded at 19 USGS gages within the affected area, with new historical maxima recorded at 25 of 43 stations.</a:t>
            </a:r>
            <a:endParaRPr lang="en-US" sz="2200" dirty="0"/>
          </a:p>
        </p:txBody>
      </p:sp>
      <p:pic>
        <p:nvPicPr>
          <p:cNvPr id="3" name="Picture 2" descr="Bing Map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9383" y="1743529"/>
            <a:ext cx="6515100" cy="434340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30" name="Freeform 29"/>
          <p:cNvSpPr/>
          <p:nvPr/>
        </p:nvSpPr>
        <p:spPr>
          <a:xfrm>
            <a:off x="6074555" y="3004490"/>
            <a:ext cx="107157" cy="154780"/>
          </a:xfrm>
          <a:custGeom>
            <a:avLst/>
            <a:gdLst>
              <a:gd name="connsiteX0" fmla="*/ 303261 w 634230"/>
              <a:gd name="connsiteY0" fmla="*/ 3079 h 871297"/>
              <a:gd name="connsiteX1" fmla="*/ 275552 w 634230"/>
              <a:gd name="connsiteY1" fmla="*/ 132388 h 871297"/>
              <a:gd name="connsiteX2" fmla="*/ 192425 w 634230"/>
              <a:gd name="connsiteY2" fmla="*/ 261697 h 871297"/>
              <a:gd name="connsiteX3" fmla="*/ 109297 w 634230"/>
              <a:gd name="connsiteY3" fmla="*/ 363297 h 871297"/>
              <a:gd name="connsiteX4" fmla="*/ 26170 w 634230"/>
              <a:gd name="connsiteY4" fmla="*/ 483370 h 871297"/>
              <a:gd name="connsiteX5" fmla="*/ 7697 w 634230"/>
              <a:gd name="connsiteY5" fmla="*/ 621915 h 871297"/>
              <a:gd name="connsiteX6" fmla="*/ 72352 w 634230"/>
              <a:gd name="connsiteY6" fmla="*/ 751224 h 871297"/>
              <a:gd name="connsiteX7" fmla="*/ 201661 w 634230"/>
              <a:gd name="connsiteY7" fmla="*/ 843588 h 871297"/>
              <a:gd name="connsiteX8" fmla="*/ 340206 w 634230"/>
              <a:gd name="connsiteY8" fmla="*/ 871297 h 871297"/>
              <a:gd name="connsiteX9" fmla="*/ 487988 w 634230"/>
              <a:gd name="connsiteY9" fmla="*/ 843588 h 871297"/>
              <a:gd name="connsiteX10" fmla="*/ 580352 w 634230"/>
              <a:gd name="connsiteY10" fmla="*/ 741988 h 871297"/>
              <a:gd name="connsiteX11" fmla="*/ 626534 w 634230"/>
              <a:gd name="connsiteY11" fmla="*/ 649624 h 871297"/>
              <a:gd name="connsiteX12" fmla="*/ 617297 w 634230"/>
              <a:gd name="connsiteY12" fmla="*/ 511079 h 871297"/>
              <a:gd name="connsiteX13" fmla="*/ 524934 w 634230"/>
              <a:gd name="connsiteY13" fmla="*/ 363297 h 871297"/>
              <a:gd name="connsiteX14" fmla="*/ 441806 w 634230"/>
              <a:gd name="connsiteY14" fmla="*/ 270933 h 871297"/>
              <a:gd name="connsiteX15" fmla="*/ 377152 w 634230"/>
              <a:gd name="connsiteY15" fmla="*/ 150861 h 871297"/>
              <a:gd name="connsiteX16" fmla="*/ 303261 w 634230"/>
              <a:gd name="connsiteY16" fmla="*/ 3079 h 87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4230" h="871297">
                <a:moveTo>
                  <a:pt x="303261" y="3079"/>
                </a:moveTo>
                <a:cubicBezTo>
                  <a:pt x="286328" y="0"/>
                  <a:pt x="294025" y="89285"/>
                  <a:pt x="275552" y="132388"/>
                </a:cubicBezTo>
                <a:cubicBezTo>
                  <a:pt x="257079" y="175491"/>
                  <a:pt x="220134" y="223212"/>
                  <a:pt x="192425" y="261697"/>
                </a:cubicBezTo>
                <a:cubicBezTo>
                  <a:pt x="164716" y="300182"/>
                  <a:pt x="137006" y="326352"/>
                  <a:pt x="109297" y="363297"/>
                </a:cubicBezTo>
                <a:cubicBezTo>
                  <a:pt x="81588" y="400242"/>
                  <a:pt x="43103" y="440267"/>
                  <a:pt x="26170" y="483370"/>
                </a:cubicBezTo>
                <a:cubicBezTo>
                  <a:pt x="9237" y="526473"/>
                  <a:pt x="0" y="577273"/>
                  <a:pt x="7697" y="621915"/>
                </a:cubicBezTo>
                <a:cubicBezTo>
                  <a:pt x="15394" y="666557"/>
                  <a:pt x="40025" y="714279"/>
                  <a:pt x="72352" y="751224"/>
                </a:cubicBezTo>
                <a:cubicBezTo>
                  <a:pt x="104679" y="788169"/>
                  <a:pt x="157019" y="823576"/>
                  <a:pt x="201661" y="843588"/>
                </a:cubicBezTo>
                <a:cubicBezTo>
                  <a:pt x="246303" y="863600"/>
                  <a:pt x="292485" y="871297"/>
                  <a:pt x="340206" y="871297"/>
                </a:cubicBezTo>
                <a:cubicBezTo>
                  <a:pt x="387927" y="871297"/>
                  <a:pt x="447964" y="865140"/>
                  <a:pt x="487988" y="843588"/>
                </a:cubicBezTo>
                <a:cubicBezTo>
                  <a:pt x="528012" y="822036"/>
                  <a:pt x="557261" y="774315"/>
                  <a:pt x="580352" y="741988"/>
                </a:cubicBezTo>
                <a:cubicBezTo>
                  <a:pt x="603443" y="709661"/>
                  <a:pt x="620377" y="688109"/>
                  <a:pt x="626534" y="649624"/>
                </a:cubicBezTo>
                <a:cubicBezTo>
                  <a:pt x="632691" y="611139"/>
                  <a:pt x="634230" y="558800"/>
                  <a:pt x="617297" y="511079"/>
                </a:cubicBezTo>
                <a:cubicBezTo>
                  <a:pt x="600364" y="463358"/>
                  <a:pt x="554182" y="403321"/>
                  <a:pt x="524934" y="363297"/>
                </a:cubicBezTo>
                <a:cubicBezTo>
                  <a:pt x="495686" y="323273"/>
                  <a:pt x="466436" y="306339"/>
                  <a:pt x="441806" y="270933"/>
                </a:cubicBezTo>
                <a:cubicBezTo>
                  <a:pt x="417176" y="235527"/>
                  <a:pt x="394085" y="193964"/>
                  <a:pt x="377152" y="150861"/>
                </a:cubicBezTo>
                <a:cubicBezTo>
                  <a:pt x="360219" y="107758"/>
                  <a:pt x="320194" y="6158"/>
                  <a:pt x="303261" y="3079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50000">
                <a:srgbClr val="0070C0"/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 30"/>
          <p:cNvSpPr/>
          <p:nvPr/>
        </p:nvSpPr>
        <p:spPr>
          <a:xfrm>
            <a:off x="6226955" y="3166416"/>
            <a:ext cx="107157" cy="154780"/>
          </a:xfrm>
          <a:custGeom>
            <a:avLst/>
            <a:gdLst>
              <a:gd name="connsiteX0" fmla="*/ 303261 w 634230"/>
              <a:gd name="connsiteY0" fmla="*/ 3079 h 871297"/>
              <a:gd name="connsiteX1" fmla="*/ 275552 w 634230"/>
              <a:gd name="connsiteY1" fmla="*/ 132388 h 871297"/>
              <a:gd name="connsiteX2" fmla="*/ 192425 w 634230"/>
              <a:gd name="connsiteY2" fmla="*/ 261697 h 871297"/>
              <a:gd name="connsiteX3" fmla="*/ 109297 w 634230"/>
              <a:gd name="connsiteY3" fmla="*/ 363297 h 871297"/>
              <a:gd name="connsiteX4" fmla="*/ 26170 w 634230"/>
              <a:gd name="connsiteY4" fmla="*/ 483370 h 871297"/>
              <a:gd name="connsiteX5" fmla="*/ 7697 w 634230"/>
              <a:gd name="connsiteY5" fmla="*/ 621915 h 871297"/>
              <a:gd name="connsiteX6" fmla="*/ 72352 w 634230"/>
              <a:gd name="connsiteY6" fmla="*/ 751224 h 871297"/>
              <a:gd name="connsiteX7" fmla="*/ 201661 w 634230"/>
              <a:gd name="connsiteY7" fmla="*/ 843588 h 871297"/>
              <a:gd name="connsiteX8" fmla="*/ 340206 w 634230"/>
              <a:gd name="connsiteY8" fmla="*/ 871297 h 871297"/>
              <a:gd name="connsiteX9" fmla="*/ 487988 w 634230"/>
              <a:gd name="connsiteY9" fmla="*/ 843588 h 871297"/>
              <a:gd name="connsiteX10" fmla="*/ 580352 w 634230"/>
              <a:gd name="connsiteY10" fmla="*/ 741988 h 871297"/>
              <a:gd name="connsiteX11" fmla="*/ 626534 w 634230"/>
              <a:gd name="connsiteY11" fmla="*/ 649624 h 871297"/>
              <a:gd name="connsiteX12" fmla="*/ 617297 w 634230"/>
              <a:gd name="connsiteY12" fmla="*/ 511079 h 871297"/>
              <a:gd name="connsiteX13" fmla="*/ 524934 w 634230"/>
              <a:gd name="connsiteY13" fmla="*/ 363297 h 871297"/>
              <a:gd name="connsiteX14" fmla="*/ 441806 w 634230"/>
              <a:gd name="connsiteY14" fmla="*/ 270933 h 871297"/>
              <a:gd name="connsiteX15" fmla="*/ 377152 w 634230"/>
              <a:gd name="connsiteY15" fmla="*/ 150861 h 871297"/>
              <a:gd name="connsiteX16" fmla="*/ 303261 w 634230"/>
              <a:gd name="connsiteY16" fmla="*/ 3079 h 87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4230" h="871297">
                <a:moveTo>
                  <a:pt x="303261" y="3079"/>
                </a:moveTo>
                <a:cubicBezTo>
                  <a:pt x="286328" y="0"/>
                  <a:pt x="294025" y="89285"/>
                  <a:pt x="275552" y="132388"/>
                </a:cubicBezTo>
                <a:cubicBezTo>
                  <a:pt x="257079" y="175491"/>
                  <a:pt x="220134" y="223212"/>
                  <a:pt x="192425" y="261697"/>
                </a:cubicBezTo>
                <a:cubicBezTo>
                  <a:pt x="164716" y="300182"/>
                  <a:pt x="137006" y="326352"/>
                  <a:pt x="109297" y="363297"/>
                </a:cubicBezTo>
                <a:cubicBezTo>
                  <a:pt x="81588" y="400242"/>
                  <a:pt x="43103" y="440267"/>
                  <a:pt x="26170" y="483370"/>
                </a:cubicBezTo>
                <a:cubicBezTo>
                  <a:pt x="9237" y="526473"/>
                  <a:pt x="0" y="577273"/>
                  <a:pt x="7697" y="621915"/>
                </a:cubicBezTo>
                <a:cubicBezTo>
                  <a:pt x="15394" y="666557"/>
                  <a:pt x="40025" y="714279"/>
                  <a:pt x="72352" y="751224"/>
                </a:cubicBezTo>
                <a:cubicBezTo>
                  <a:pt x="104679" y="788169"/>
                  <a:pt x="157019" y="823576"/>
                  <a:pt x="201661" y="843588"/>
                </a:cubicBezTo>
                <a:cubicBezTo>
                  <a:pt x="246303" y="863600"/>
                  <a:pt x="292485" y="871297"/>
                  <a:pt x="340206" y="871297"/>
                </a:cubicBezTo>
                <a:cubicBezTo>
                  <a:pt x="387927" y="871297"/>
                  <a:pt x="447964" y="865140"/>
                  <a:pt x="487988" y="843588"/>
                </a:cubicBezTo>
                <a:cubicBezTo>
                  <a:pt x="528012" y="822036"/>
                  <a:pt x="557261" y="774315"/>
                  <a:pt x="580352" y="741988"/>
                </a:cubicBezTo>
                <a:cubicBezTo>
                  <a:pt x="603443" y="709661"/>
                  <a:pt x="620377" y="688109"/>
                  <a:pt x="626534" y="649624"/>
                </a:cubicBezTo>
                <a:cubicBezTo>
                  <a:pt x="632691" y="611139"/>
                  <a:pt x="634230" y="558800"/>
                  <a:pt x="617297" y="511079"/>
                </a:cubicBezTo>
                <a:cubicBezTo>
                  <a:pt x="600364" y="463358"/>
                  <a:pt x="554182" y="403321"/>
                  <a:pt x="524934" y="363297"/>
                </a:cubicBezTo>
                <a:cubicBezTo>
                  <a:pt x="495686" y="323273"/>
                  <a:pt x="466436" y="306339"/>
                  <a:pt x="441806" y="270933"/>
                </a:cubicBezTo>
                <a:cubicBezTo>
                  <a:pt x="417176" y="235527"/>
                  <a:pt x="394085" y="193964"/>
                  <a:pt x="377152" y="150861"/>
                </a:cubicBezTo>
                <a:cubicBezTo>
                  <a:pt x="360219" y="107758"/>
                  <a:pt x="320194" y="6158"/>
                  <a:pt x="303261" y="3079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50000">
                <a:srgbClr val="0070C0"/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 31"/>
          <p:cNvSpPr/>
          <p:nvPr/>
        </p:nvSpPr>
        <p:spPr>
          <a:xfrm>
            <a:off x="6303147" y="3309290"/>
            <a:ext cx="107157" cy="154780"/>
          </a:xfrm>
          <a:custGeom>
            <a:avLst/>
            <a:gdLst>
              <a:gd name="connsiteX0" fmla="*/ 303261 w 634230"/>
              <a:gd name="connsiteY0" fmla="*/ 3079 h 871297"/>
              <a:gd name="connsiteX1" fmla="*/ 275552 w 634230"/>
              <a:gd name="connsiteY1" fmla="*/ 132388 h 871297"/>
              <a:gd name="connsiteX2" fmla="*/ 192425 w 634230"/>
              <a:gd name="connsiteY2" fmla="*/ 261697 h 871297"/>
              <a:gd name="connsiteX3" fmla="*/ 109297 w 634230"/>
              <a:gd name="connsiteY3" fmla="*/ 363297 h 871297"/>
              <a:gd name="connsiteX4" fmla="*/ 26170 w 634230"/>
              <a:gd name="connsiteY4" fmla="*/ 483370 h 871297"/>
              <a:gd name="connsiteX5" fmla="*/ 7697 w 634230"/>
              <a:gd name="connsiteY5" fmla="*/ 621915 h 871297"/>
              <a:gd name="connsiteX6" fmla="*/ 72352 w 634230"/>
              <a:gd name="connsiteY6" fmla="*/ 751224 h 871297"/>
              <a:gd name="connsiteX7" fmla="*/ 201661 w 634230"/>
              <a:gd name="connsiteY7" fmla="*/ 843588 h 871297"/>
              <a:gd name="connsiteX8" fmla="*/ 340206 w 634230"/>
              <a:gd name="connsiteY8" fmla="*/ 871297 h 871297"/>
              <a:gd name="connsiteX9" fmla="*/ 487988 w 634230"/>
              <a:gd name="connsiteY9" fmla="*/ 843588 h 871297"/>
              <a:gd name="connsiteX10" fmla="*/ 580352 w 634230"/>
              <a:gd name="connsiteY10" fmla="*/ 741988 h 871297"/>
              <a:gd name="connsiteX11" fmla="*/ 626534 w 634230"/>
              <a:gd name="connsiteY11" fmla="*/ 649624 h 871297"/>
              <a:gd name="connsiteX12" fmla="*/ 617297 w 634230"/>
              <a:gd name="connsiteY12" fmla="*/ 511079 h 871297"/>
              <a:gd name="connsiteX13" fmla="*/ 524934 w 634230"/>
              <a:gd name="connsiteY13" fmla="*/ 363297 h 871297"/>
              <a:gd name="connsiteX14" fmla="*/ 441806 w 634230"/>
              <a:gd name="connsiteY14" fmla="*/ 270933 h 871297"/>
              <a:gd name="connsiteX15" fmla="*/ 377152 w 634230"/>
              <a:gd name="connsiteY15" fmla="*/ 150861 h 871297"/>
              <a:gd name="connsiteX16" fmla="*/ 303261 w 634230"/>
              <a:gd name="connsiteY16" fmla="*/ 3079 h 87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4230" h="871297">
                <a:moveTo>
                  <a:pt x="303261" y="3079"/>
                </a:moveTo>
                <a:cubicBezTo>
                  <a:pt x="286328" y="0"/>
                  <a:pt x="294025" y="89285"/>
                  <a:pt x="275552" y="132388"/>
                </a:cubicBezTo>
                <a:cubicBezTo>
                  <a:pt x="257079" y="175491"/>
                  <a:pt x="220134" y="223212"/>
                  <a:pt x="192425" y="261697"/>
                </a:cubicBezTo>
                <a:cubicBezTo>
                  <a:pt x="164716" y="300182"/>
                  <a:pt x="137006" y="326352"/>
                  <a:pt x="109297" y="363297"/>
                </a:cubicBezTo>
                <a:cubicBezTo>
                  <a:pt x="81588" y="400242"/>
                  <a:pt x="43103" y="440267"/>
                  <a:pt x="26170" y="483370"/>
                </a:cubicBezTo>
                <a:cubicBezTo>
                  <a:pt x="9237" y="526473"/>
                  <a:pt x="0" y="577273"/>
                  <a:pt x="7697" y="621915"/>
                </a:cubicBezTo>
                <a:cubicBezTo>
                  <a:pt x="15394" y="666557"/>
                  <a:pt x="40025" y="714279"/>
                  <a:pt x="72352" y="751224"/>
                </a:cubicBezTo>
                <a:cubicBezTo>
                  <a:pt x="104679" y="788169"/>
                  <a:pt x="157019" y="823576"/>
                  <a:pt x="201661" y="843588"/>
                </a:cubicBezTo>
                <a:cubicBezTo>
                  <a:pt x="246303" y="863600"/>
                  <a:pt x="292485" y="871297"/>
                  <a:pt x="340206" y="871297"/>
                </a:cubicBezTo>
                <a:cubicBezTo>
                  <a:pt x="387927" y="871297"/>
                  <a:pt x="447964" y="865140"/>
                  <a:pt x="487988" y="843588"/>
                </a:cubicBezTo>
                <a:cubicBezTo>
                  <a:pt x="528012" y="822036"/>
                  <a:pt x="557261" y="774315"/>
                  <a:pt x="580352" y="741988"/>
                </a:cubicBezTo>
                <a:cubicBezTo>
                  <a:pt x="603443" y="709661"/>
                  <a:pt x="620377" y="688109"/>
                  <a:pt x="626534" y="649624"/>
                </a:cubicBezTo>
                <a:cubicBezTo>
                  <a:pt x="632691" y="611139"/>
                  <a:pt x="634230" y="558800"/>
                  <a:pt x="617297" y="511079"/>
                </a:cubicBezTo>
                <a:cubicBezTo>
                  <a:pt x="600364" y="463358"/>
                  <a:pt x="554182" y="403321"/>
                  <a:pt x="524934" y="363297"/>
                </a:cubicBezTo>
                <a:cubicBezTo>
                  <a:pt x="495686" y="323273"/>
                  <a:pt x="466436" y="306339"/>
                  <a:pt x="441806" y="270933"/>
                </a:cubicBezTo>
                <a:cubicBezTo>
                  <a:pt x="417176" y="235527"/>
                  <a:pt x="394085" y="193964"/>
                  <a:pt x="377152" y="150861"/>
                </a:cubicBezTo>
                <a:cubicBezTo>
                  <a:pt x="360219" y="107758"/>
                  <a:pt x="320194" y="6158"/>
                  <a:pt x="303261" y="3079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50000">
                <a:srgbClr val="0070C0"/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 32"/>
          <p:cNvSpPr/>
          <p:nvPr/>
        </p:nvSpPr>
        <p:spPr>
          <a:xfrm>
            <a:off x="6226923" y="3461690"/>
            <a:ext cx="107157" cy="154780"/>
          </a:xfrm>
          <a:custGeom>
            <a:avLst/>
            <a:gdLst>
              <a:gd name="connsiteX0" fmla="*/ 303261 w 634230"/>
              <a:gd name="connsiteY0" fmla="*/ 3079 h 871297"/>
              <a:gd name="connsiteX1" fmla="*/ 275552 w 634230"/>
              <a:gd name="connsiteY1" fmla="*/ 132388 h 871297"/>
              <a:gd name="connsiteX2" fmla="*/ 192425 w 634230"/>
              <a:gd name="connsiteY2" fmla="*/ 261697 h 871297"/>
              <a:gd name="connsiteX3" fmla="*/ 109297 w 634230"/>
              <a:gd name="connsiteY3" fmla="*/ 363297 h 871297"/>
              <a:gd name="connsiteX4" fmla="*/ 26170 w 634230"/>
              <a:gd name="connsiteY4" fmla="*/ 483370 h 871297"/>
              <a:gd name="connsiteX5" fmla="*/ 7697 w 634230"/>
              <a:gd name="connsiteY5" fmla="*/ 621915 h 871297"/>
              <a:gd name="connsiteX6" fmla="*/ 72352 w 634230"/>
              <a:gd name="connsiteY6" fmla="*/ 751224 h 871297"/>
              <a:gd name="connsiteX7" fmla="*/ 201661 w 634230"/>
              <a:gd name="connsiteY7" fmla="*/ 843588 h 871297"/>
              <a:gd name="connsiteX8" fmla="*/ 340206 w 634230"/>
              <a:gd name="connsiteY8" fmla="*/ 871297 h 871297"/>
              <a:gd name="connsiteX9" fmla="*/ 487988 w 634230"/>
              <a:gd name="connsiteY9" fmla="*/ 843588 h 871297"/>
              <a:gd name="connsiteX10" fmla="*/ 580352 w 634230"/>
              <a:gd name="connsiteY10" fmla="*/ 741988 h 871297"/>
              <a:gd name="connsiteX11" fmla="*/ 626534 w 634230"/>
              <a:gd name="connsiteY11" fmla="*/ 649624 h 871297"/>
              <a:gd name="connsiteX12" fmla="*/ 617297 w 634230"/>
              <a:gd name="connsiteY12" fmla="*/ 511079 h 871297"/>
              <a:gd name="connsiteX13" fmla="*/ 524934 w 634230"/>
              <a:gd name="connsiteY13" fmla="*/ 363297 h 871297"/>
              <a:gd name="connsiteX14" fmla="*/ 441806 w 634230"/>
              <a:gd name="connsiteY14" fmla="*/ 270933 h 871297"/>
              <a:gd name="connsiteX15" fmla="*/ 377152 w 634230"/>
              <a:gd name="connsiteY15" fmla="*/ 150861 h 871297"/>
              <a:gd name="connsiteX16" fmla="*/ 303261 w 634230"/>
              <a:gd name="connsiteY16" fmla="*/ 3079 h 87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4230" h="871297">
                <a:moveTo>
                  <a:pt x="303261" y="3079"/>
                </a:moveTo>
                <a:cubicBezTo>
                  <a:pt x="286328" y="0"/>
                  <a:pt x="294025" y="89285"/>
                  <a:pt x="275552" y="132388"/>
                </a:cubicBezTo>
                <a:cubicBezTo>
                  <a:pt x="257079" y="175491"/>
                  <a:pt x="220134" y="223212"/>
                  <a:pt x="192425" y="261697"/>
                </a:cubicBezTo>
                <a:cubicBezTo>
                  <a:pt x="164716" y="300182"/>
                  <a:pt x="137006" y="326352"/>
                  <a:pt x="109297" y="363297"/>
                </a:cubicBezTo>
                <a:cubicBezTo>
                  <a:pt x="81588" y="400242"/>
                  <a:pt x="43103" y="440267"/>
                  <a:pt x="26170" y="483370"/>
                </a:cubicBezTo>
                <a:cubicBezTo>
                  <a:pt x="9237" y="526473"/>
                  <a:pt x="0" y="577273"/>
                  <a:pt x="7697" y="621915"/>
                </a:cubicBezTo>
                <a:cubicBezTo>
                  <a:pt x="15394" y="666557"/>
                  <a:pt x="40025" y="714279"/>
                  <a:pt x="72352" y="751224"/>
                </a:cubicBezTo>
                <a:cubicBezTo>
                  <a:pt x="104679" y="788169"/>
                  <a:pt x="157019" y="823576"/>
                  <a:pt x="201661" y="843588"/>
                </a:cubicBezTo>
                <a:cubicBezTo>
                  <a:pt x="246303" y="863600"/>
                  <a:pt x="292485" y="871297"/>
                  <a:pt x="340206" y="871297"/>
                </a:cubicBezTo>
                <a:cubicBezTo>
                  <a:pt x="387927" y="871297"/>
                  <a:pt x="447964" y="865140"/>
                  <a:pt x="487988" y="843588"/>
                </a:cubicBezTo>
                <a:cubicBezTo>
                  <a:pt x="528012" y="822036"/>
                  <a:pt x="557261" y="774315"/>
                  <a:pt x="580352" y="741988"/>
                </a:cubicBezTo>
                <a:cubicBezTo>
                  <a:pt x="603443" y="709661"/>
                  <a:pt x="620377" y="688109"/>
                  <a:pt x="626534" y="649624"/>
                </a:cubicBezTo>
                <a:cubicBezTo>
                  <a:pt x="632691" y="611139"/>
                  <a:pt x="634230" y="558800"/>
                  <a:pt x="617297" y="511079"/>
                </a:cubicBezTo>
                <a:cubicBezTo>
                  <a:pt x="600364" y="463358"/>
                  <a:pt x="554182" y="403321"/>
                  <a:pt x="524934" y="363297"/>
                </a:cubicBezTo>
                <a:cubicBezTo>
                  <a:pt x="495686" y="323273"/>
                  <a:pt x="466436" y="306339"/>
                  <a:pt x="441806" y="270933"/>
                </a:cubicBezTo>
                <a:cubicBezTo>
                  <a:pt x="417176" y="235527"/>
                  <a:pt x="394085" y="193964"/>
                  <a:pt x="377152" y="150861"/>
                </a:cubicBezTo>
                <a:cubicBezTo>
                  <a:pt x="360219" y="107758"/>
                  <a:pt x="320194" y="6158"/>
                  <a:pt x="303261" y="3079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50000">
                <a:srgbClr val="0070C0"/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 33"/>
          <p:cNvSpPr/>
          <p:nvPr/>
        </p:nvSpPr>
        <p:spPr>
          <a:xfrm>
            <a:off x="6074491" y="3614090"/>
            <a:ext cx="107157" cy="154780"/>
          </a:xfrm>
          <a:custGeom>
            <a:avLst/>
            <a:gdLst>
              <a:gd name="connsiteX0" fmla="*/ 303261 w 634230"/>
              <a:gd name="connsiteY0" fmla="*/ 3079 h 871297"/>
              <a:gd name="connsiteX1" fmla="*/ 275552 w 634230"/>
              <a:gd name="connsiteY1" fmla="*/ 132388 h 871297"/>
              <a:gd name="connsiteX2" fmla="*/ 192425 w 634230"/>
              <a:gd name="connsiteY2" fmla="*/ 261697 h 871297"/>
              <a:gd name="connsiteX3" fmla="*/ 109297 w 634230"/>
              <a:gd name="connsiteY3" fmla="*/ 363297 h 871297"/>
              <a:gd name="connsiteX4" fmla="*/ 26170 w 634230"/>
              <a:gd name="connsiteY4" fmla="*/ 483370 h 871297"/>
              <a:gd name="connsiteX5" fmla="*/ 7697 w 634230"/>
              <a:gd name="connsiteY5" fmla="*/ 621915 h 871297"/>
              <a:gd name="connsiteX6" fmla="*/ 72352 w 634230"/>
              <a:gd name="connsiteY6" fmla="*/ 751224 h 871297"/>
              <a:gd name="connsiteX7" fmla="*/ 201661 w 634230"/>
              <a:gd name="connsiteY7" fmla="*/ 843588 h 871297"/>
              <a:gd name="connsiteX8" fmla="*/ 340206 w 634230"/>
              <a:gd name="connsiteY8" fmla="*/ 871297 h 871297"/>
              <a:gd name="connsiteX9" fmla="*/ 487988 w 634230"/>
              <a:gd name="connsiteY9" fmla="*/ 843588 h 871297"/>
              <a:gd name="connsiteX10" fmla="*/ 580352 w 634230"/>
              <a:gd name="connsiteY10" fmla="*/ 741988 h 871297"/>
              <a:gd name="connsiteX11" fmla="*/ 626534 w 634230"/>
              <a:gd name="connsiteY11" fmla="*/ 649624 h 871297"/>
              <a:gd name="connsiteX12" fmla="*/ 617297 w 634230"/>
              <a:gd name="connsiteY12" fmla="*/ 511079 h 871297"/>
              <a:gd name="connsiteX13" fmla="*/ 524934 w 634230"/>
              <a:gd name="connsiteY13" fmla="*/ 363297 h 871297"/>
              <a:gd name="connsiteX14" fmla="*/ 441806 w 634230"/>
              <a:gd name="connsiteY14" fmla="*/ 270933 h 871297"/>
              <a:gd name="connsiteX15" fmla="*/ 377152 w 634230"/>
              <a:gd name="connsiteY15" fmla="*/ 150861 h 871297"/>
              <a:gd name="connsiteX16" fmla="*/ 303261 w 634230"/>
              <a:gd name="connsiteY16" fmla="*/ 3079 h 87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4230" h="871297">
                <a:moveTo>
                  <a:pt x="303261" y="3079"/>
                </a:moveTo>
                <a:cubicBezTo>
                  <a:pt x="286328" y="0"/>
                  <a:pt x="294025" y="89285"/>
                  <a:pt x="275552" y="132388"/>
                </a:cubicBezTo>
                <a:cubicBezTo>
                  <a:pt x="257079" y="175491"/>
                  <a:pt x="220134" y="223212"/>
                  <a:pt x="192425" y="261697"/>
                </a:cubicBezTo>
                <a:cubicBezTo>
                  <a:pt x="164716" y="300182"/>
                  <a:pt x="137006" y="326352"/>
                  <a:pt x="109297" y="363297"/>
                </a:cubicBezTo>
                <a:cubicBezTo>
                  <a:pt x="81588" y="400242"/>
                  <a:pt x="43103" y="440267"/>
                  <a:pt x="26170" y="483370"/>
                </a:cubicBezTo>
                <a:cubicBezTo>
                  <a:pt x="9237" y="526473"/>
                  <a:pt x="0" y="577273"/>
                  <a:pt x="7697" y="621915"/>
                </a:cubicBezTo>
                <a:cubicBezTo>
                  <a:pt x="15394" y="666557"/>
                  <a:pt x="40025" y="714279"/>
                  <a:pt x="72352" y="751224"/>
                </a:cubicBezTo>
                <a:cubicBezTo>
                  <a:pt x="104679" y="788169"/>
                  <a:pt x="157019" y="823576"/>
                  <a:pt x="201661" y="843588"/>
                </a:cubicBezTo>
                <a:cubicBezTo>
                  <a:pt x="246303" y="863600"/>
                  <a:pt x="292485" y="871297"/>
                  <a:pt x="340206" y="871297"/>
                </a:cubicBezTo>
                <a:cubicBezTo>
                  <a:pt x="387927" y="871297"/>
                  <a:pt x="447964" y="865140"/>
                  <a:pt x="487988" y="843588"/>
                </a:cubicBezTo>
                <a:cubicBezTo>
                  <a:pt x="528012" y="822036"/>
                  <a:pt x="557261" y="774315"/>
                  <a:pt x="580352" y="741988"/>
                </a:cubicBezTo>
                <a:cubicBezTo>
                  <a:pt x="603443" y="709661"/>
                  <a:pt x="620377" y="688109"/>
                  <a:pt x="626534" y="649624"/>
                </a:cubicBezTo>
                <a:cubicBezTo>
                  <a:pt x="632691" y="611139"/>
                  <a:pt x="634230" y="558800"/>
                  <a:pt x="617297" y="511079"/>
                </a:cubicBezTo>
                <a:cubicBezTo>
                  <a:pt x="600364" y="463358"/>
                  <a:pt x="554182" y="403321"/>
                  <a:pt x="524934" y="363297"/>
                </a:cubicBezTo>
                <a:cubicBezTo>
                  <a:pt x="495686" y="323273"/>
                  <a:pt x="466436" y="306339"/>
                  <a:pt x="441806" y="270933"/>
                </a:cubicBezTo>
                <a:cubicBezTo>
                  <a:pt x="417176" y="235527"/>
                  <a:pt x="394085" y="193964"/>
                  <a:pt x="377152" y="150861"/>
                </a:cubicBezTo>
                <a:cubicBezTo>
                  <a:pt x="360219" y="107758"/>
                  <a:pt x="320194" y="6158"/>
                  <a:pt x="303261" y="3079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50000">
                <a:srgbClr val="0070C0"/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 34"/>
          <p:cNvSpPr/>
          <p:nvPr/>
        </p:nvSpPr>
        <p:spPr>
          <a:xfrm>
            <a:off x="6045897" y="3771253"/>
            <a:ext cx="107157" cy="154780"/>
          </a:xfrm>
          <a:custGeom>
            <a:avLst/>
            <a:gdLst>
              <a:gd name="connsiteX0" fmla="*/ 303261 w 634230"/>
              <a:gd name="connsiteY0" fmla="*/ 3079 h 871297"/>
              <a:gd name="connsiteX1" fmla="*/ 275552 w 634230"/>
              <a:gd name="connsiteY1" fmla="*/ 132388 h 871297"/>
              <a:gd name="connsiteX2" fmla="*/ 192425 w 634230"/>
              <a:gd name="connsiteY2" fmla="*/ 261697 h 871297"/>
              <a:gd name="connsiteX3" fmla="*/ 109297 w 634230"/>
              <a:gd name="connsiteY3" fmla="*/ 363297 h 871297"/>
              <a:gd name="connsiteX4" fmla="*/ 26170 w 634230"/>
              <a:gd name="connsiteY4" fmla="*/ 483370 h 871297"/>
              <a:gd name="connsiteX5" fmla="*/ 7697 w 634230"/>
              <a:gd name="connsiteY5" fmla="*/ 621915 h 871297"/>
              <a:gd name="connsiteX6" fmla="*/ 72352 w 634230"/>
              <a:gd name="connsiteY6" fmla="*/ 751224 h 871297"/>
              <a:gd name="connsiteX7" fmla="*/ 201661 w 634230"/>
              <a:gd name="connsiteY7" fmla="*/ 843588 h 871297"/>
              <a:gd name="connsiteX8" fmla="*/ 340206 w 634230"/>
              <a:gd name="connsiteY8" fmla="*/ 871297 h 871297"/>
              <a:gd name="connsiteX9" fmla="*/ 487988 w 634230"/>
              <a:gd name="connsiteY9" fmla="*/ 843588 h 871297"/>
              <a:gd name="connsiteX10" fmla="*/ 580352 w 634230"/>
              <a:gd name="connsiteY10" fmla="*/ 741988 h 871297"/>
              <a:gd name="connsiteX11" fmla="*/ 626534 w 634230"/>
              <a:gd name="connsiteY11" fmla="*/ 649624 h 871297"/>
              <a:gd name="connsiteX12" fmla="*/ 617297 w 634230"/>
              <a:gd name="connsiteY12" fmla="*/ 511079 h 871297"/>
              <a:gd name="connsiteX13" fmla="*/ 524934 w 634230"/>
              <a:gd name="connsiteY13" fmla="*/ 363297 h 871297"/>
              <a:gd name="connsiteX14" fmla="*/ 441806 w 634230"/>
              <a:gd name="connsiteY14" fmla="*/ 270933 h 871297"/>
              <a:gd name="connsiteX15" fmla="*/ 377152 w 634230"/>
              <a:gd name="connsiteY15" fmla="*/ 150861 h 871297"/>
              <a:gd name="connsiteX16" fmla="*/ 303261 w 634230"/>
              <a:gd name="connsiteY16" fmla="*/ 3079 h 87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4230" h="871297">
                <a:moveTo>
                  <a:pt x="303261" y="3079"/>
                </a:moveTo>
                <a:cubicBezTo>
                  <a:pt x="286328" y="0"/>
                  <a:pt x="294025" y="89285"/>
                  <a:pt x="275552" y="132388"/>
                </a:cubicBezTo>
                <a:cubicBezTo>
                  <a:pt x="257079" y="175491"/>
                  <a:pt x="220134" y="223212"/>
                  <a:pt x="192425" y="261697"/>
                </a:cubicBezTo>
                <a:cubicBezTo>
                  <a:pt x="164716" y="300182"/>
                  <a:pt x="137006" y="326352"/>
                  <a:pt x="109297" y="363297"/>
                </a:cubicBezTo>
                <a:cubicBezTo>
                  <a:pt x="81588" y="400242"/>
                  <a:pt x="43103" y="440267"/>
                  <a:pt x="26170" y="483370"/>
                </a:cubicBezTo>
                <a:cubicBezTo>
                  <a:pt x="9237" y="526473"/>
                  <a:pt x="0" y="577273"/>
                  <a:pt x="7697" y="621915"/>
                </a:cubicBezTo>
                <a:cubicBezTo>
                  <a:pt x="15394" y="666557"/>
                  <a:pt x="40025" y="714279"/>
                  <a:pt x="72352" y="751224"/>
                </a:cubicBezTo>
                <a:cubicBezTo>
                  <a:pt x="104679" y="788169"/>
                  <a:pt x="157019" y="823576"/>
                  <a:pt x="201661" y="843588"/>
                </a:cubicBezTo>
                <a:cubicBezTo>
                  <a:pt x="246303" y="863600"/>
                  <a:pt x="292485" y="871297"/>
                  <a:pt x="340206" y="871297"/>
                </a:cubicBezTo>
                <a:cubicBezTo>
                  <a:pt x="387927" y="871297"/>
                  <a:pt x="447964" y="865140"/>
                  <a:pt x="487988" y="843588"/>
                </a:cubicBezTo>
                <a:cubicBezTo>
                  <a:pt x="528012" y="822036"/>
                  <a:pt x="557261" y="774315"/>
                  <a:pt x="580352" y="741988"/>
                </a:cubicBezTo>
                <a:cubicBezTo>
                  <a:pt x="603443" y="709661"/>
                  <a:pt x="620377" y="688109"/>
                  <a:pt x="626534" y="649624"/>
                </a:cubicBezTo>
                <a:cubicBezTo>
                  <a:pt x="632691" y="611139"/>
                  <a:pt x="634230" y="558800"/>
                  <a:pt x="617297" y="511079"/>
                </a:cubicBezTo>
                <a:cubicBezTo>
                  <a:pt x="600364" y="463358"/>
                  <a:pt x="554182" y="403321"/>
                  <a:pt x="524934" y="363297"/>
                </a:cubicBezTo>
                <a:cubicBezTo>
                  <a:pt x="495686" y="323273"/>
                  <a:pt x="466436" y="306339"/>
                  <a:pt x="441806" y="270933"/>
                </a:cubicBezTo>
                <a:cubicBezTo>
                  <a:pt x="417176" y="235527"/>
                  <a:pt x="394085" y="193964"/>
                  <a:pt x="377152" y="150861"/>
                </a:cubicBezTo>
                <a:cubicBezTo>
                  <a:pt x="360219" y="107758"/>
                  <a:pt x="320194" y="6158"/>
                  <a:pt x="303261" y="3079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50000">
                <a:srgbClr val="0070C0"/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Freeform 35"/>
          <p:cNvSpPr/>
          <p:nvPr/>
        </p:nvSpPr>
        <p:spPr>
          <a:xfrm>
            <a:off x="6350713" y="3923653"/>
            <a:ext cx="107157" cy="154780"/>
          </a:xfrm>
          <a:custGeom>
            <a:avLst/>
            <a:gdLst>
              <a:gd name="connsiteX0" fmla="*/ 303261 w 634230"/>
              <a:gd name="connsiteY0" fmla="*/ 3079 h 871297"/>
              <a:gd name="connsiteX1" fmla="*/ 275552 w 634230"/>
              <a:gd name="connsiteY1" fmla="*/ 132388 h 871297"/>
              <a:gd name="connsiteX2" fmla="*/ 192425 w 634230"/>
              <a:gd name="connsiteY2" fmla="*/ 261697 h 871297"/>
              <a:gd name="connsiteX3" fmla="*/ 109297 w 634230"/>
              <a:gd name="connsiteY3" fmla="*/ 363297 h 871297"/>
              <a:gd name="connsiteX4" fmla="*/ 26170 w 634230"/>
              <a:gd name="connsiteY4" fmla="*/ 483370 h 871297"/>
              <a:gd name="connsiteX5" fmla="*/ 7697 w 634230"/>
              <a:gd name="connsiteY5" fmla="*/ 621915 h 871297"/>
              <a:gd name="connsiteX6" fmla="*/ 72352 w 634230"/>
              <a:gd name="connsiteY6" fmla="*/ 751224 h 871297"/>
              <a:gd name="connsiteX7" fmla="*/ 201661 w 634230"/>
              <a:gd name="connsiteY7" fmla="*/ 843588 h 871297"/>
              <a:gd name="connsiteX8" fmla="*/ 340206 w 634230"/>
              <a:gd name="connsiteY8" fmla="*/ 871297 h 871297"/>
              <a:gd name="connsiteX9" fmla="*/ 487988 w 634230"/>
              <a:gd name="connsiteY9" fmla="*/ 843588 h 871297"/>
              <a:gd name="connsiteX10" fmla="*/ 580352 w 634230"/>
              <a:gd name="connsiteY10" fmla="*/ 741988 h 871297"/>
              <a:gd name="connsiteX11" fmla="*/ 626534 w 634230"/>
              <a:gd name="connsiteY11" fmla="*/ 649624 h 871297"/>
              <a:gd name="connsiteX12" fmla="*/ 617297 w 634230"/>
              <a:gd name="connsiteY12" fmla="*/ 511079 h 871297"/>
              <a:gd name="connsiteX13" fmla="*/ 524934 w 634230"/>
              <a:gd name="connsiteY13" fmla="*/ 363297 h 871297"/>
              <a:gd name="connsiteX14" fmla="*/ 441806 w 634230"/>
              <a:gd name="connsiteY14" fmla="*/ 270933 h 871297"/>
              <a:gd name="connsiteX15" fmla="*/ 377152 w 634230"/>
              <a:gd name="connsiteY15" fmla="*/ 150861 h 871297"/>
              <a:gd name="connsiteX16" fmla="*/ 303261 w 634230"/>
              <a:gd name="connsiteY16" fmla="*/ 3079 h 87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4230" h="871297">
                <a:moveTo>
                  <a:pt x="303261" y="3079"/>
                </a:moveTo>
                <a:cubicBezTo>
                  <a:pt x="286328" y="0"/>
                  <a:pt x="294025" y="89285"/>
                  <a:pt x="275552" y="132388"/>
                </a:cubicBezTo>
                <a:cubicBezTo>
                  <a:pt x="257079" y="175491"/>
                  <a:pt x="220134" y="223212"/>
                  <a:pt x="192425" y="261697"/>
                </a:cubicBezTo>
                <a:cubicBezTo>
                  <a:pt x="164716" y="300182"/>
                  <a:pt x="137006" y="326352"/>
                  <a:pt x="109297" y="363297"/>
                </a:cubicBezTo>
                <a:cubicBezTo>
                  <a:pt x="81588" y="400242"/>
                  <a:pt x="43103" y="440267"/>
                  <a:pt x="26170" y="483370"/>
                </a:cubicBezTo>
                <a:cubicBezTo>
                  <a:pt x="9237" y="526473"/>
                  <a:pt x="0" y="577273"/>
                  <a:pt x="7697" y="621915"/>
                </a:cubicBezTo>
                <a:cubicBezTo>
                  <a:pt x="15394" y="666557"/>
                  <a:pt x="40025" y="714279"/>
                  <a:pt x="72352" y="751224"/>
                </a:cubicBezTo>
                <a:cubicBezTo>
                  <a:pt x="104679" y="788169"/>
                  <a:pt x="157019" y="823576"/>
                  <a:pt x="201661" y="843588"/>
                </a:cubicBezTo>
                <a:cubicBezTo>
                  <a:pt x="246303" y="863600"/>
                  <a:pt x="292485" y="871297"/>
                  <a:pt x="340206" y="871297"/>
                </a:cubicBezTo>
                <a:cubicBezTo>
                  <a:pt x="387927" y="871297"/>
                  <a:pt x="447964" y="865140"/>
                  <a:pt x="487988" y="843588"/>
                </a:cubicBezTo>
                <a:cubicBezTo>
                  <a:pt x="528012" y="822036"/>
                  <a:pt x="557261" y="774315"/>
                  <a:pt x="580352" y="741988"/>
                </a:cubicBezTo>
                <a:cubicBezTo>
                  <a:pt x="603443" y="709661"/>
                  <a:pt x="620377" y="688109"/>
                  <a:pt x="626534" y="649624"/>
                </a:cubicBezTo>
                <a:cubicBezTo>
                  <a:pt x="632691" y="611139"/>
                  <a:pt x="634230" y="558800"/>
                  <a:pt x="617297" y="511079"/>
                </a:cubicBezTo>
                <a:cubicBezTo>
                  <a:pt x="600364" y="463358"/>
                  <a:pt x="554182" y="403321"/>
                  <a:pt x="524934" y="363297"/>
                </a:cubicBezTo>
                <a:cubicBezTo>
                  <a:pt x="495686" y="323273"/>
                  <a:pt x="466436" y="306339"/>
                  <a:pt x="441806" y="270933"/>
                </a:cubicBezTo>
                <a:cubicBezTo>
                  <a:pt x="417176" y="235527"/>
                  <a:pt x="394085" y="193964"/>
                  <a:pt x="377152" y="150861"/>
                </a:cubicBezTo>
                <a:cubicBezTo>
                  <a:pt x="360219" y="107758"/>
                  <a:pt x="320194" y="6158"/>
                  <a:pt x="303261" y="3079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50000">
                <a:srgbClr val="0070C0"/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 36"/>
          <p:cNvSpPr/>
          <p:nvPr/>
        </p:nvSpPr>
        <p:spPr>
          <a:xfrm>
            <a:off x="5312363" y="4071290"/>
            <a:ext cx="107157" cy="154780"/>
          </a:xfrm>
          <a:custGeom>
            <a:avLst/>
            <a:gdLst>
              <a:gd name="connsiteX0" fmla="*/ 303261 w 634230"/>
              <a:gd name="connsiteY0" fmla="*/ 3079 h 871297"/>
              <a:gd name="connsiteX1" fmla="*/ 275552 w 634230"/>
              <a:gd name="connsiteY1" fmla="*/ 132388 h 871297"/>
              <a:gd name="connsiteX2" fmla="*/ 192425 w 634230"/>
              <a:gd name="connsiteY2" fmla="*/ 261697 h 871297"/>
              <a:gd name="connsiteX3" fmla="*/ 109297 w 634230"/>
              <a:gd name="connsiteY3" fmla="*/ 363297 h 871297"/>
              <a:gd name="connsiteX4" fmla="*/ 26170 w 634230"/>
              <a:gd name="connsiteY4" fmla="*/ 483370 h 871297"/>
              <a:gd name="connsiteX5" fmla="*/ 7697 w 634230"/>
              <a:gd name="connsiteY5" fmla="*/ 621915 h 871297"/>
              <a:gd name="connsiteX6" fmla="*/ 72352 w 634230"/>
              <a:gd name="connsiteY6" fmla="*/ 751224 h 871297"/>
              <a:gd name="connsiteX7" fmla="*/ 201661 w 634230"/>
              <a:gd name="connsiteY7" fmla="*/ 843588 h 871297"/>
              <a:gd name="connsiteX8" fmla="*/ 340206 w 634230"/>
              <a:gd name="connsiteY8" fmla="*/ 871297 h 871297"/>
              <a:gd name="connsiteX9" fmla="*/ 487988 w 634230"/>
              <a:gd name="connsiteY9" fmla="*/ 843588 h 871297"/>
              <a:gd name="connsiteX10" fmla="*/ 580352 w 634230"/>
              <a:gd name="connsiteY10" fmla="*/ 741988 h 871297"/>
              <a:gd name="connsiteX11" fmla="*/ 626534 w 634230"/>
              <a:gd name="connsiteY11" fmla="*/ 649624 h 871297"/>
              <a:gd name="connsiteX12" fmla="*/ 617297 w 634230"/>
              <a:gd name="connsiteY12" fmla="*/ 511079 h 871297"/>
              <a:gd name="connsiteX13" fmla="*/ 524934 w 634230"/>
              <a:gd name="connsiteY13" fmla="*/ 363297 h 871297"/>
              <a:gd name="connsiteX14" fmla="*/ 441806 w 634230"/>
              <a:gd name="connsiteY14" fmla="*/ 270933 h 871297"/>
              <a:gd name="connsiteX15" fmla="*/ 377152 w 634230"/>
              <a:gd name="connsiteY15" fmla="*/ 150861 h 871297"/>
              <a:gd name="connsiteX16" fmla="*/ 303261 w 634230"/>
              <a:gd name="connsiteY16" fmla="*/ 3079 h 87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4230" h="871297">
                <a:moveTo>
                  <a:pt x="303261" y="3079"/>
                </a:moveTo>
                <a:cubicBezTo>
                  <a:pt x="286328" y="0"/>
                  <a:pt x="294025" y="89285"/>
                  <a:pt x="275552" y="132388"/>
                </a:cubicBezTo>
                <a:cubicBezTo>
                  <a:pt x="257079" y="175491"/>
                  <a:pt x="220134" y="223212"/>
                  <a:pt x="192425" y="261697"/>
                </a:cubicBezTo>
                <a:cubicBezTo>
                  <a:pt x="164716" y="300182"/>
                  <a:pt x="137006" y="326352"/>
                  <a:pt x="109297" y="363297"/>
                </a:cubicBezTo>
                <a:cubicBezTo>
                  <a:pt x="81588" y="400242"/>
                  <a:pt x="43103" y="440267"/>
                  <a:pt x="26170" y="483370"/>
                </a:cubicBezTo>
                <a:cubicBezTo>
                  <a:pt x="9237" y="526473"/>
                  <a:pt x="0" y="577273"/>
                  <a:pt x="7697" y="621915"/>
                </a:cubicBezTo>
                <a:cubicBezTo>
                  <a:pt x="15394" y="666557"/>
                  <a:pt x="40025" y="714279"/>
                  <a:pt x="72352" y="751224"/>
                </a:cubicBezTo>
                <a:cubicBezTo>
                  <a:pt x="104679" y="788169"/>
                  <a:pt x="157019" y="823576"/>
                  <a:pt x="201661" y="843588"/>
                </a:cubicBezTo>
                <a:cubicBezTo>
                  <a:pt x="246303" y="863600"/>
                  <a:pt x="292485" y="871297"/>
                  <a:pt x="340206" y="871297"/>
                </a:cubicBezTo>
                <a:cubicBezTo>
                  <a:pt x="387927" y="871297"/>
                  <a:pt x="447964" y="865140"/>
                  <a:pt x="487988" y="843588"/>
                </a:cubicBezTo>
                <a:cubicBezTo>
                  <a:pt x="528012" y="822036"/>
                  <a:pt x="557261" y="774315"/>
                  <a:pt x="580352" y="741988"/>
                </a:cubicBezTo>
                <a:cubicBezTo>
                  <a:pt x="603443" y="709661"/>
                  <a:pt x="620377" y="688109"/>
                  <a:pt x="626534" y="649624"/>
                </a:cubicBezTo>
                <a:cubicBezTo>
                  <a:pt x="632691" y="611139"/>
                  <a:pt x="634230" y="558800"/>
                  <a:pt x="617297" y="511079"/>
                </a:cubicBezTo>
                <a:cubicBezTo>
                  <a:pt x="600364" y="463358"/>
                  <a:pt x="554182" y="403321"/>
                  <a:pt x="524934" y="363297"/>
                </a:cubicBezTo>
                <a:cubicBezTo>
                  <a:pt x="495686" y="323273"/>
                  <a:pt x="466436" y="306339"/>
                  <a:pt x="441806" y="270933"/>
                </a:cubicBezTo>
                <a:cubicBezTo>
                  <a:pt x="417176" y="235527"/>
                  <a:pt x="394085" y="193964"/>
                  <a:pt x="377152" y="150861"/>
                </a:cubicBezTo>
                <a:cubicBezTo>
                  <a:pt x="360219" y="107758"/>
                  <a:pt x="320194" y="6158"/>
                  <a:pt x="303261" y="3079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50000">
                <a:srgbClr val="0070C0"/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Freeform 37"/>
          <p:cNvSpPr/>
          <p:nvPr/>
        </p:nvSpPr>
        <p:spPr>
          <a:xfrm>
            <a:off x="5464763" y="3995066"/>
            <a:ext cx="107157" cy="154780"/>
          </a:xfrm>
          <a:custGeom>
            <a:avLst/>
            <a:gdLst>
              <a:gd name="connsiteX0" fmla="*/ 303261 w 634230"/>
              <a:gd name="connsiteY0" fmla="*/ 3079 h 871297"/>
              <a:gd name="connsiteX1" fmla="*/ 275552 w 634230"/>
              <a:gd name="connsiteY1" fmla="*/ 132388 h 871297"/>
              <a:gd name="connsiteX2" fmla="*/ 192425 w 634230"/>
              <a:gd name="connsiteY2" fmla="*/ 261697 h 871297"/>
              <a:gd name="connsiteX3" fmla="*/ 109297 w 634230"/>
              <a:gd name="connsiteY3" fmla="*/ 363297 h 871297"/>
              <a:gd name="connsiteX4" fmla="*/ 26170 w 634230"/>
              <a:gd name="connsiteY4" fmla="*/ 483370 h 871297"/>
              <a:gd name="connsiteX5" fmla="*/ 7697 w 634230"/>
              <a:gd name="connsiteY5" fmla="*/ 621915 h 871297"/>
              <a:gd name="connsiteX6" fmla="*/ 72352 w 634230"/>
              <a:gd name="connsiteY6" fmla="*/ 751224 h 871297"/>
              <a:gd name="connsiteX7" fmla="*/ 201661 w 634230"/>
              <a:gd name="connsiteY7" fmla="*/ 843588 h 871297"/>
              <a:gd name="connsiteX8" fmla="*/ 340206 w 634230"/>
              <a:gd name="connsiteY8" fmla="*/ 871297 h 871297"/>
              <a:gd name="connsiteX9" fmla="*/ 487988 w 634230"/>
              <a:gd name="connsiteY9" fmla="*/ 843588 h 871297"/>
              <a:gd name="connsiteX10" fmla="*/ 580352 w 634230"/>
              <a:gd name="connsiteY10" fmla="*/ 741988 h 871297"/>
              <a:gd name="connsiteX11" fmla="*/ 626534 w 634230"/>
              <a:gd name="connsiteY11" fmla="*/ 649624 h 871297"/>
              <a:gd name="connsiteX12" fmla="*/ 617297 w 634230"/>
              <a:gd name="connsiteY12" fmla="*/ 511079 h 871297"/>
              <a:gd name="connsiteX13" fmla="*/ 524934 w 634230"/>
              <a:gd name="connsiteY13" fmla="*/ 363297 h 871297"/>
              <a:gd name="connsiteX14" fmla="*/ 441806 w 634230"/>
              <a:gd name="connsiteY14" fmla="*/ 270933 h 871297"/>
              <a:gd name="connsiteX15" fmla="*/ 377152 w 634230"/>
              <a:gd name="connsiteY15" fmla="*/ 150861 h 871297"/>
              <a:gd name="connsiteX16" fmla="*/ 303261 w 634230"/>
              <a:gd name="connsiteY16" fmla="*/ 3079 h 87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4230" h="871297">
                <a:moveTo>
                  <a:pt x="303261" y="3079"/>
                </a:moveTo>
                <a:cubicBezTo>
                  <a:pt x="286328" y="0"/>
                  <a:pt x="294025" y="89285"/>
                  <a:pt x="275552" y="132388"/>
                </a:cubicBezTo>
                <a:cubicBezTo>
                  <a:pt x="257079" y="175491"/>
                  <a:pt x="220134" y="223212"/>
                  <a:pt x="192425" y="261697"/>
                </a:cubicBezTo>
                <a:cubicBezTo>
                  <a:pt x="164716" y="300182"/>
                  <a:pt x="137006" y="326352"/>
                  <a:pt x="109297" y="363297"/>
                </a:cubicBezTo>
                <a:cubicBezTo>
                  <a:pt x="81588" y="400242"/>
                  <a:pt x="43103" y="440267"/>
                  <a:pt x="26170" y="483370"/>
                </a:cubicBezTo>
                <a:cubicBezTo>
                  <a:pt x="9237" y="526473"/>
                  <a:pt x="0" y="577273"/>
                  <a:pt x="7697" y="621915"/>
                </a:cubicBezTo>
                <a:cubicBezTo>
                  <a:pt x="15394" y="666557"/>
                  <a:pt x="40025" y="714279"/>
                  <a:pt x="72352" y="751224"/>
                </a:cubicBezTo>
                <a:cubicBezTo>
                  <a:pt x="104679" y="788169"/>
                  <a:pt x="157019" y="823576"/>
                  <a:pt x="201661" y="843588"/>
                </a:cubicBezTo>
                <a:cubicBezTo>
                  <a:pt x="246303" y="863600"/>
                  <a:pt x="292485" y="871297"/>
                  <a:pt x="340206" y="871297"/>
                </a:cubicBezTo>
                <a:cubicBezTo>
                  <a:pt x="387927" y="871297"/>
                  <a:pt x="447964" y="865140"/>
                  <a:pt x="487988" y="843588"/>
                </a:cubicBezTo>
                <a:cubicBezTo>
                  <a:pt x="528012" y="822036"/>
                  <a:pt x="557261" y="774315"/>
                  <a:pt x="580352" y="741988"/>
                </a:cubicBezTo>
                <a:cubicBezTo>
                  <a:pt x="603443" y="709661"/>
                  <a:pt x="620377" y="688109"/>
                  <a:pt x="626534" y="649624"/>
                </a:cubicBezTo>
                <a:cubicBezTo>
                  <a:pt x="632691" y="611139"/>
                  <a:pt x="634230" y="558800"/>
                  <a:pt x="617297" y="511079"/>
                </a:cubicBezTo>
                <a:cubicBezTo>
                  <a:pt x="600364" y="463358"/>
                  <a:pt x="554182" y="403321"/>
                  <a:pt x="524934" y="363297"/>
                </a:cubicBezTo>
                <a:cubicBezTo>
                  <a:pt x="495686" y="323273"/>
                  <a:pt x="466436" y="306339"/>
                  <a:pt x="441806" y="270933"/>
                </a:cubicBezTo>
                <a:cubicBezTo>
                  <a:pt x="417176" y="235527"/>
                  <a:pt x="394085" y="193964"/>
                  <a:pt x="377152" y="150861"/>
                </a:cubicBezTo>
                <a:cubicBezTo>
                  <a:pt x="360219" y="107758"/>
                  <a:pt x="320194" y="6158"/>
                  <a:pt x="303261" y="3079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50000">
                <a:srgbClr val="0070C0"/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reeform 38"/>
          <p:cNvSpPr/>
          <p:nvPr/>
        </p:nvSpPr>
        <p:spPr>
          <a:xfrm>
            <a:off x="5617163" y="4071258"/>
            <a:ext cx="107157" cy="154780"/>
          </a:xfrm>
          <a:custGeom>
            <a:avLst/>
            <a:gdLst>
              <a:gd name="connsiteX0" fmla="*/ 303261 w 634230"/>
              <a:gd name="connsiteY0" fmla="*/ 3079 h 871297"/>
              <a:gd name="connsiteX1" fmla="*/ 275552 w 634230"/>
              <a:gd name="connsiteY1" fmla="*/ 132388 h 871297"/>
              <a:gd name="connsiteX2" fmla="*/ 192425 w 634230"/>
              <a:gd name="connsiteY2" fmla="*/ 261697 h 871297"/>
              <a:gd name="connsiteX3" fmla="*/ 109297 w 634230"/>
              <a:gd name="connsiteY3" fmla="*/ 363297 h 871297"/>
              <a:gd name="connsiteX4" fmla="*/ 26170 w 634230"/>
              <a:gd name="connsiteY4" fmla="*/ 483370 h 871297"/>
              <a:gd name="connsiteX5" fmla="*/ 7697 w 634230"/>
              <a:gd name="connsiteY5" fmla="*/ 621915 h 871297"/>
              <a:gd name="connsiteX6" fmla="*/ 72352 w 634230"/>
              <a:gd name="connsiteY6" fmla="*/ 751224 h 871297"/>
              <a:gd name="connsiteX7" fmla="*/ 201661 w 634230"/>
              <a:gd name="connsiteY7" fmla="*/ 843588 h 871297"/>
              <a:gd name="connsiteX8" fmla="*/ 340206 w 634230"/>
              <a:gd name="connsiteY8" fmla="*/ 871297 h 871297"/>
              <a:gd name="connsiteX9" fmla="*/ 487988 w 634230"/>
              <a:gd name="connsiteY9" fmla="*/ 843588 h 871297"/>
              <a:gd name="connsiteX10" fmla="*/ 580352 w 634230"/>
              <a:gd name="connsiteY10" fmla="*/ 741988 h 871297"/>
              <a:gd name="connsiteX11" fmla="*/ 626534 w 634230"/>
              <a:gd name="connsiteY11" fmla="*/ 649624 h 871297"/>
              <a:gd name="connsiteX12" fmla="*/ 617297 w 634230"/>
              <a:gd name="connsiteY12" fmla="*/ 511079 h 871297"/>
              <a:gd name="connsiteX13" fmla="*/ 524934 w 634230"/>
              <a:gd name="connsiteY13" fmla="*/ 363297 h 871297"/>
              <a:gd name="connsiteX14" fmla="*/ 441806 w 634230"/>
              <a:gd name="connsiteY14" fmla="*/ 270933 h 871297"/>
              <a:gd name="connsiteX15" fmla="*/ 377152 w 634230"/>
              <a:gd name="connsiteY15" fmla="*/ 150861 h 871297"/>
              <a:gd name="connsiteX16" fmla="*/ 303261 w 634230"/>
              <a:gd name="connsiteY16" fmla="*/ 3079 h 87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4230" h="871297">
                <a:moveTo>
                  <a:pt x="303261" y="3079"/>
                </a:moveTo>
                <a:cubicBezTo>
                  <a:pt x="286328" y="0"/>
                  <a:pt x="294025" y="89285"/>
                  <a:pt x="275552" y="132388"/>
                </a:cubicBezTo>
                <a:cubicBezTo>
                  <a:pt x="257079" y="175491"/>
                  <a:pt x="220134" y="223212"/>
                  <a:pt x="192425" y="261697"/>
                </a:cubicBezTo>
                <a:cubicBezTo>
                  <a:pt x="164716" y="300182"/>
                  <a:pt x="137006" y="326352"/>
                  <a:pt x="109297" y="363297"/>
                </a:cubicBezTo>
                <a:cubicBezTo>
                  <a:pt x="81588" y="400242"/>
                  <a:pt x="43103" y="440267"/>
                  <a:pt x="26170" y="483370"/>
                </a:cubicBezTo>
                <a:cubicBezTo>
                  <a:pt x="9237" y="526473"/>
                  <a:pt x="0" y="577273"/>
                  <a:pt x="7697" y="621915"/>
                </a:cubicBezTo>
                <a:cubicBezTo>
                  <a:pt x="15394" y="666557"/>
                  <a:pt x="40025" y="714279"/>
                  <a:pt x="72352" y="751224"/>
                </a:cubicBezTo>
                <a:cubicBezTo>
                  <a:pt x="104679" y="788169"/>
                  <a:pt x="157019" y="823576"/>
                  <a:pt x="201661" y="843588"/>
                </a:cubicBezTo>
                <a:cubicBezTo>
                  <a:pt x="246303" y="863600"/>
                  <a:pt x="292485" y="871297"/>
                  <a:pt x="340206" y="871297"/>
                </a:cubicBezTo>
                <a:cubicBezTo>
                  <a:pt x="387927" y="871297"/>
                  <a:pt x="447964" y="865140"/>
                  <a:pt x="487988" y="843588"/>
                </a:cubicBezTo>
                <a:cubicBezTo>
                  <a:pt x="528012" y="822036"/>
                  <a:pt x="557261" y="774315"/>
                  <a:pt x="580352" y="741988"/>
                </a:cubicBezTo>
                <a:cubicBezTo>
                  <a:pt x="603443" y="709661"/>
                  <a:pt x="620377" y="688109"/>
                  <a:pt x="626534" y="649624"/>
                </a:cubicBezTo>
                <a:cubicBezTo>
                  <a:pt x="632691" y="611139"/>
                  <a:pt x="634230" y="558800"/>
                  <a:pt x="617297" y="511079"/>
                </a:cubicBezTo>
                <a:cubicBezTo>
                  <a:pt x="600364" y="463358"/>
                  <a:pt x="554182" y="403321"/>
                  <a:pt x="524934" y="363297"/>
                </a:cubicBezTo>
                <a:cubicBezTo>
                  <a:pt x="495686" y="323273"/>
                  <a:pt x="466436" y="306339"/>
                  <a:pt x="441806" y="270933"/>
                </a:cubicBezTo>
                <a:cubicBezTo>
                  <a:pt x="417176" y="235527"/>
                  <a:pt x="394085" y="193964"/>
                  <a:pt x="377152" y="150861"/>
                </a:cubicBezTo>
                <a:cubicBezTo>
                  <a:pt x="360219" y="107758"/>
                  <a:pt x="320194" y="6158"/>
                  <a:pt x="303261" y="3079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50000">
                <a:srgbClr val="0070C0"/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Freeform 39"/>
          <p:cNvSpPr/>
          <p:nvPr/>
        </p:nvSpPr>
        <p:spPr>
          <a:xfrm>
            <a:off x="5693355" y="3609231"/>
            <a:ext cx="107157" cy="154780"/>
          </a:xfrm>
          <a:custGeom>
            <a:avLst/>
            <a:gdLst>
              <a:gd name="connsiteX0" fmla="*/ 303261 w 634230"/>
              <a:gd name="connsiteY0" fmla="*/ 3079 h 871297"/>
              <a:gd name="connsiteX1" fmla="*/ 275552 w 634230"/>
              <a:gd name="connsiteY1" fmla="*/ 132388 h 871297"/>
              <a:gd name="connsiteX2" fmla="*/ 192425 w 634230"/>
              <a:gd name="connsiteY2" fmla="*/ 261697 h 871297"/>
              <a:gd name="connsiteX3" fmla="*/ 109297 w 634230"/>
              <a:gd name="connsiteY3" fmla="*/ 363297 h 871297"/>
              <a:gd name="connsiteX4" fmla="*/ 26170 w 634230"/>
              <a:gd name="connsiteY4" fmla="*/ 483370 h 871297"/>
              <a:gd name="connsiteX5" fmla="*/ 7697 w 634230"/>
              <a:gd name="connsiteY5" fmla="*/ 621915 h 871297"/>
              <a:gd name="connsiteX6" fmla="*/ 72352 w 634230"/>
              <a:gd name="connsiteY6" fmla="*/ 751224 h 871297"/>
              <a:gd name="connsiteX7" fmla="*/ 201661 w 634230"/>
              <a:gd name="connsiteY7" fmla="*/ 843588 h 871297"/>
              <a:gd name="connsiteX8" fmla="*/ 340206 w 634230"/>
              <a:gd name="connsiteY8" fmla="*/ 871297 h 871297"/>
              <a:gd name="connsiteX9" fmla="*/ 487988 w 634230"/>
              <a:gd name="connsiteY9" fmla="*/ 843588 h 871297"/>
              <a:gd name="connsiteX10" fmla="*/ 580352 w 634230"/>
              <a:gd name="connsiteY10" fmla="*/ 741988 h 871297"/>
              <a:gd name="connsiteX11" fmla="*/ 626534 w 634230"/>
              <a:gd name="connsiteY11" fmla="*/ 649624 h 871297"/>
              <a:gd name="connsiteX12" fmla="*/ 617297 w 634230"/>
              <a:gd name="connsiteY12" fmla="*/ 511079 h 871297"/>
              <a:gd name="connsiteX13" fmla="*/ 524934 w 634230"/>
              <a:gd name="connsiteY13" fmla="*/ 363297 h 871297"/>
              <a:gd name="connsiteX14" fmla="*/ 441806 w 634230"/>
              <a:gd name="connsiteY14" fmla="*/ 270933 h 871297"/>
              <a:gd name="connsiteX15" fmla="*/ 377152 w 634230"/>
              <a:gd name="connsiteY15" fmla="*/ 150861 h 871297"/>
              <a:gd name="connsiteX16" fmla="*/ 303261 w 634230"/>
              <a:gd name="connsiteY16" fmla="*/ 3079 h 87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4230" h="871297">
                <a:moveTo>
                  <a:pt x="303261" y="3079"/>
                </a:moveTo>
                <a:cubicBezTo>
                  <a:pt x="286328" y="0"/>
                  <a:pt x="294025" y="89285"/>
                  <a:pt x="275552" y="132388"/>
                </a:cubicBezTo>
                <a:cubicBezTo>
                  <a:pt x="257079" y="175491"/>
                  <a:pt x="220134" y="223212"/>
                  <a:pt x="192425" y="261697"/>
                </a:cubicBezTo>
                <a:cubicBezTo>
                  <a:pt x="164716" y="300182"/>
                  <a:pt x="137006" y="326352"/>
                  <a:pt x="109297" y="363297"/>
                </a:cubicBezTo>
                <a:cubicBezTo>
                  <a:pt x="81588" y="400242"/>
                  <a:pt x="43103" y="440267"/>
                  <a:pt x="26170" y="483370"/>
                </a:cubicBezTo>
                <a:cubicBezTo>
                  <a:pt x="9237" y="526473"/>
                  <a:pt x="0" y="577273"/>
                  <a:pt x="7697" y="621915"/>
                </a:cubicBezTo>
                <a:cubicBezTo>
                  <a:pt x="15394" y="666557"/>
                  <a:pt x="40025" y="714279"/>
                  <a:pt x="72352" y="751224"/>
                </a:cubicBezTo>
                <a:cubicBezTo>
                  <a:pt x="104679" y="788169"/>
                  <a:pt x="157019" y="823576"/>
                  <a:pt x="201661" y="843588"/>
                </a:cubicBezTo>
                <a:cubicBezTo>
                  <a:pt x="246303" y="863600"/>
                  <a:pt x="292485" y="871297"/>
                  <a:pt x="340206" y="871297"/>
                </a:cubicBezTo>
                <a:cubicBezTo>
                  <a:pt x="387927" y="871297"/>
                  <a:pt x="447964" y="865140"/>
                  <a:pt x="487988" y="843588"/>
                </a:cubicBezTo>
                <a:cubicBezTo>
                  <a:pt x="528012" y="822036"/>
                  <a:pt x="557261" y="774315"/>
                  <a:pt x="580352" y="741988"/>
                </a:cubicBezTo>
                <a:cubicBezTo>
                  <a:pt x="603443" y="709661"/>
                  <a:pt x="620377" y="688109"/>
                  <a:pt x="626534" y="649624"/>
                </a:cubicBezTo>
                <a:cubicBezTo>
                  <a:pt x="632691" y="611139"/>
                  <a:pt x="634230" y="558800"/>
                  <a:pt x="617297" y="511079"/>
                </a:cubicBezTo>
                <a:cubicBezTo>
                  <a:pt x="600364" y="463358"/>
                  <a:pt x="554182" y="403321"/>
                  <a:pt x="524934" y="363297"/>
                </a:cubicBezTo>
                <a:cubicBezTo>
                  <a:pt x="495686" y="323273"/>
                  <a:pt x="466436" y="306339"/>
                  <a:pt x="441806" y="270933"/>
                </a:cubicBezTo>
                <a:cubicBezTo>
                  <a:pt x="417176" y="235527"/>
                  <a:pt x="394085" y="193964"/>
                  <a:pt x="377152" y="150861"/>
                </a:cubicBezTo>
                <a:cubicBezTo>
                  <a:pt x="360219" y="107758"/>
                  <a:pt x="320194" y="6158"/>
                  <a:pt x="303261" y="3079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50000">
                <a:srgbClr val="0070C0"/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Freeform 40"/>
          <p:cNvSpPr/>
          <p:nvPr/>
        </p:nvSpPr>
        <p:spPr>
          <a:xfrm>
            <a:off x="5817177" y="3837839"/>
            <a:ext cx="107157" cy="154780"/>
          </a:xfrm>
          <a:custGeom>
            <a:avLst/>
            <a:gdLst>
              <a:gd name="connsiteX0" fmla="*/ 303261 w 634230"/>
              <a:gd name="connsiteY0" fmla="*/ 3079 h 871297"/>
              <a:gd name="connsiteX1" fmla="*/ 275552 w 634230"/>
              <a:gd name="connsiteY1" fmla="*/ 132388 h 871297"/>
              <a:gd name="connsiteX2" fmla="*/ 192425 w 634230"/>
              <a:gd name="connsiteY2" fmla="*/ 261697 h 871297"/>
              <a:gd name="connsiteX3" fmla="*/ 109297 w 634230"/>
              <a:gd name="connsiteY3" fmla="*/ 363297 h 871297"/>
              <a:gd name="connsiteX4" fmla="*/ 26170 w 634230"/>
              <a:gd name="connsiteY4" fmla="*/ 483370 h 871297"/>
              <a:gd name="connsiteX5" fmla="*/ 7697 w 634230"/>
              <a:gd name="connsiteY5" fmla="*/ 621915 h 871297"/>
              <a:gd name="connsiteX6" fmla="*/ 72352 w 634230"/>
              <a:gd name="connsiteY6" fmla="*/ 751224 h 871297"/>
              <a:gd name="connsiteX7" fmla="*/ 201661 w 634230"/>
              <a:gd name="connsiteY7" fmla="*/ 843588 h 871297"/>
              <a:gd name="connsiteX8" fmla="*/ 340206 w 634230"/>
              <a:gd name="connsiteY8" fmla="*/ 871297 h 871297"/>
              <a:gd name="connsiteX9" fmla="*/ 487988 w 634230"/>
              <a:gd name="connsiteY9" fmla="*/ 843588 h 871297"/>
              <a:gd name="connsiteX10" fmla="*/ 580352 w 634230"/>
              <a:gd name="connsiteY10" fmla="*/ 741988 h 871297"/>
              <a:gd name="connsiteX11" fmla="*/ 626534 w 634230"/>
              <a:gd name="connsiteY11" fmla="*/ 649624 h 871297"/>
              <a:gd name="connsiteX12" fmla="*/ 617297 w 634230"/>
              <a:gd name="connsiteY12" fmla="*/ 511079 h 871297"/>
              <a:gd name="connsiteX13" fmla="*/ 524934 w 634230"/>
              <a:gd name="connsiteY13" fmla="*/ 363297 h 871297"/>
              <a:gd name="connsiteX14" fmla="*/ 441806 w 634230"/>
              <a:gd name="connsiteY14" fmla="*/ 270933 h 871297"/>
              <a:gd name="connsiteX15" fmla="*/ 377152 w 634230"/>
              <a:gd name="connsiteY15" fmla="*/ 150861 h 871297"/>
              <a:gd name="connsiteX16" fmla="*/ 303261 w 634230"/>
              <a:gd name="connsiteY16" fmla="*/ 3079 h 87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4230" h="871297">
                <a:moveTo>
                  <a:pt x="303261" y="3079"/>
                </a:moveTo>
                <a:cubicBezTo>
                  <a:pt x="286328" y="0"/>
                  <a:pt x="294025" y="89285"/>
                  <a:pt x="275552" y="132388"/>
                </a:cubicBezTo>
                <a:cubicBezTo>
                  <a:pt x="257079" y="175491"/>
                  <a:pt x="220134" y="223212"/>
                  <a:pt x="192425" y="261697"/>
                </a:cubicBezTo>
                <a:cubicBezTo>
                  <a:pt x="164716" y="300182"/>
                  <a:pt x="137006" y="326352"/>
                  <a:pt x="109297" y="363297"/>
                </a:cubicBezTo>
                <a:cubicBezTo>
                  <a:pt x="81588" y="400242"/>
                  <a:pt x="43103" y="440267"/>
                  <a:pt x="26170" y="483370"/>
                </a:cubicBezTo>
                <a:cubicBezTo>
                  <a:pt x="9237" y="526473"/>
                  <a:pt x="0" y="577273"/>
                  <a:pt x="7697" y="621915"/>
                </a:cubicBezTo>
                <a:cubicBezTo>
                  <a:pt x="15394" y="666557"/>
                  <a:pt x="40025" y="714279"/>
                  <a:pt x="72352" y="751224"/>
                </a:cubicBezTo>
                <a:cubicBezTo>
                  <a:pt x="104679" y="788169"/>
                  <a:pt x="157019" y="823576"/>
                  <a:pt x="201661" y="843588"/>
                </a:cubicBezTo>
                <a:cubicBezTo>
                  <a:pt x="246303" y="863600"/>
                  <a:pt x="292485" y="871297"/>
                  <a:pt x="340206" y="871297"/>
                </a:cubicBezTo>
                <a:cubicBezTo>
                  <a:pt x="387927" y="871297"/>
                  <a:pt x="447964" y="865140"/>
                  <a:pt x="487988" y="843588"/>
                </a:cubicBezTo>
                <a:cubicBezTo>
                  <a:pt x="528012" y="822036"/>
                  <a:pt x="557261" y="774315"/>
                  <a:pt x="580352" y="741988"/>
                </a:cubicBezTo>
                <a:cubicBezTo>
                  <a:pt x="603443" y="709661"/>
                  <a:pt x="620377" y="688109"/>
                  <a:pt x="626534" y="649624"/>
                </a:cubicBezTo>
                <a:cubicBezTo>
                  <a:pt x="632691" y="611139"/>
                  <a:pt x="634230" y="558800"/>
                  <a:pt x="617297" y="511079"/>
                </a:cubicBezTo>
                <a:cubicBezTo>
                  <a:pt x="600364" y="463358"/>
                  <a:pt x="554182" y="403321"/>
                  <a:pt x="524934" y="363297"/>
                </a:cubicBezTo>
                <a:cubicBezTo>
                  <a:pt x="495686" y="323273"/>
                  <a:pt x="466436" y="306339"/>
                  <a:pt x="441806" y="270933"/>
                </a:cubicBezTo>
                <a:cubicBezTo>
                  <a:pt x="417176" y="235527"/>
                  <a:pt x="394085" y="193964"/>
                  <a:pt x="377152" y="150861"/>
                </a:cubicBezTo>
                <a:cubicBezTo>
                  <a:pt x="360219" y="107758"/>
                  <a:pt x="320194" y="6158"/>
                  <a:pt x="303261" y="3079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50000">
                <a:srgbClr val="0070C0"/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Freeform 41"/>
          <p:cNvSpPr/>
          <p:nvPr/>
        </p:nvSpPr>
        <p:spPr>
          <a:xfrm>
            <a:off x="5921947" y="3685407"/>
            <a:ext cx="107157" cy="154780"/>
          </a:xfrm>
          <a:custGeom>
            <a:avLst/>
            <a:gdLst>
              <a:gd name="connsiteX0" fmla="*/ 303261 w 634230"/>
              <a:gd name="connsiteY0" fmla="*/ 3079 h 871297"/>
              <a:gd name="connsiteX1" fmla="*/ 275552 w 634230"/>
              <a:gd name="connsiteY1" fmla="*/ 132388 h 871297"/>
              <a:gd name="connsiteX2" fmla="*/ 192425 w 634230"/>
              <a:gd name="connsiteY2" fmla="*/ 261697 h 871297"/>
              <a:gd name="connsiteX3" fmla="*/ 109297 w 634230"/>
              <a:gd name="connsiteY3" fmla="*/ 363297 h 871297"/>
              <a:gd name="connsiteX4" fmla="*/ 26170 w 634230"/>
              <a:gd name="connsiteY4" fmla="*/ 483370 h 871297"/>
              <a:gd name="connsiteX5" fmla="*/ 7697 w 634230"/>
              <a:gd name="connsiteY5" fmla="*/ 621915 h 871297"/>
              <a:gd name="connsiteX6" fmla="*/ 72352 w 634230"/>
              <a:gd name="connsiteY6" fmla="*/ 751224 h 871297"/>
              <a:gd name="connsiteX7" fmla="*/ 201661 w 634230"/>
              <a:gd name="connsiteY7" fmla="*/ 843588 h 871297"/>
              <a:gd name="connsiteX8" fmla="*/ 340206 w 634230"/>
              <a:gd name="connsiteY8" fmla="*/ 871297 h 871297"/>
              <a:gd name="connsiteX9" fmla="*/ 487988 w 634230"/>
              <a:gd name="connsiteY9" fmla="*/ 843588 h 871297"/>
              <a:gd name="connsiteX10" fmla="*/ 580352 w 634230"/>
              <a:gd name="connsiteY10" fmla="*/ 741988 h 871297"/>
              <a:gd name="connsiteX11" fmla="*/ 626534 w 634230"/>
              <a:gd name="connsiteY11" fmla="*/ 649624 h 871297"/>
              <a:gd name="connsiteX12" fmla="*/ 617297 w 634230"/>
              <a:gd name="connsiteY12" fmla="*/ 511079 h 871297"/>
              <a:gd name="connsiteX13" fmla="*/ 524934 w 634230"/>
              <a:gd name="connsiteY13" fmla="*/ 363297 h 871297"/>
              <a:gd name="connsiteX14" fmla="*/ 441806 w 634230"/>
              <a:gd name="connsiteY14" fmla="*/ 270933 h 871297"/>
              <a:gd name="connsiteX15" fmla="*/ 377152 w 634230"/>
              <a:gd name="connsiteY15" fmla="*/ 150861 h 871297"/>
              <a:gd name="connsiteX16" fmla="*/ 303261 w 634230"/>
              <a:gd name="connsiteY16" fmla="*/ 3079 h 87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4230" h="871297">
                <a:moveTo>
                  <a:pt x="303261" y="3079"/>
                </a:moveTo>
                <a:cubicBezTo>
                  <a:pt x="286328" y="0"/>
                  <a:pt x="294025" y="89285"/>
                  <a:pt x="275552" y="132388"/>
                </a:cubicBezTo>
                <a:cubicBezTo>
                  <a:pt x="257079" y="175491"/>
                  <a:pt x="220134" y="223212"/>
                  <a:pt x="192425" y="261697"/>
                </a:cubicBezTo>
                <a:cubicBezTo>
                  <a:pt x="164716" y="300182"/>
                  <a:pt x="137006" y="326352"/>
                  <a:pt x="109297" y="363297"/>
                </a:cubicBezTo>
                <a:cubicBezTo>
                  <a:pt x="81588" y="400242"/>
                  <a:pt x="43103" y="440267"/>
                  <a:pt x="26170" y="483370"/>
                </a:cubicBezTo>
                <a:cubicBezTo>
                  <a:pt x="9237" y="526473"/>
                  <a:pt x="0" y="577273"/>
                  <a:pt x="7697" y="621915"/>
                </a:cubicBezTo>
                <a:cubicBezTo>
                  <a:pt x="15394" y="666557"/>
                  <a:pt x="40025" y="714279"/>
                  <a:pt x="72352" y="751224"/>
                </a:cubicBezTo>
                <a:cubicBezTo>
                  <a:pt x="104679" y="788169"/>
                  <a:pt x="157019" y="823576"/>
                  <a:pt x="201661" y="843588"/>
                </a:cubicBezTo>
                <a:cubicBezTo>
                  <a:pt x="246303" y="863600"/>
                  <a:pt x="292485" y="871297"/>
                  <a:pt x="340206" y="871297"/>
                </a:cubicBezTo>
                <a:cubicBezTo>
                  <a:pt x="387927" y="871297"/>
                  <a:pt x="447964" y="865140"/>
                  <a:pt x="487988" y="843588"/>
                </a:cubicBezTo>
                <a:cubicBezTo>
                  <a:pt x="528012" y="822036"/>
                  <a:pt x="557261" y="774315"/>
                  <a:pt x="580352" y="741988"/>
                </a:cubicBezTo>
                <a:cubicBezTo>
                  <a:pt x="603443" y="709661"/>
                  <a:pt x="620377" y="688109"/>
                  <a:pt x="626534" y="649624"/>
                </a:cubicBezTo>
                <a:cubicBezTo>
                  <a:pt x="632691" y="611139"/>
                  <a:pt x="634230" y="558800"/>
                  <a:pt x="617297" y="511079"/>
                </a:cubicBezTo>
                <a:cubicBezTo>
                  <a:pt x="600364" y="463358"/>
                  <a:pt x="554182" y="403321"/>
                  <a:pt x="524934" y="363297"/>
                </a:cubicBezTo>
                <a:cubicBezTo>
                  <a:pt x="495686" y="323273"/>
                  <a:pt x="466436" y="306339"/>
                  <a:pt x="441806" y="270933"/>
                </a:cubicBezTo>
                <a:cubicBezTo>
                  <a:pt x="417176" y="235527"/>
                  <a:pt x="394085" y="193964"/>
                  <a:pt x="377152" y="150861"/>
                </a:cubicBezTo>
                <a:cubicBezTo>
                  <a:pt x="360219" y="107758"/>
                  <a:pt x="320194" y="6158"/>
                  <a:pt x="303261" y="3079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50000">
                <a:srgbClr val="0070C0"/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Freeform 42"/>
          <p:cNvSpPr/>
          <p:nvPr/>
        </p:nvSpPr>
        <p:spPr>
          <a:xfrm>
            <a:off x="6150555" y="3842570"/>
            <a:ext cx="107157" cy="154780"/>
          </a:xfrm>
          <a:custGeom>
            <a:avLst/>
            <a:gdLst>
              <a:gd name="connsiteX0" fmla="*/ 303261 w 634230"/>
              <a:gd name="connsiteY0" fmla="*/ 3079 h 871297"/>
              <a:gd name="connsiteX1" fmla="*/ 275552 w 634230"/>
              <a:gd name="connsiteY1" fmla="*/ 132388 h 871297"/>
              <a:gd name="connsiteX2" fmla="*/ 192425 w 634230"/>
              <a:gd name="connsiteY2" fmla="*/ 261697 h 871297"/>
              <a:gd name="connsiteX3" fmla="*/ 109297 w 634230"/>
              <a:gd name="connsiteY3" fmla="*/ 363297 h 871297"/>
              <a:gd name="connsiteX4" fmla="*/ 26170 w 634230"/>
              <a:gd name="connsiteY4" fmla="*/ 483370 h 871297"/>
              <a:gd name="connsiteX5" fmla="*/ 7697 w 634230"/>
              <a:gd name="connsiteY5" fmla="*/ 621915 h 871297"/>
              <a:gd name="connsiteX6" fmla="*/ 72352 w 634230"/>
              <a:gd name="connsiteY6" fmla="*/ 751224 h 871297"/>
              <a:gd name="connsiteX7" fmla="*/ 201661 w 634230"/>
              <a:gd name="connsiteY7" fmla="*/ 843588 h 871297"/>
              <a:gd name="connsiteX8" fmla="*/ 340206 w 634230"/>
              <a:gd name="connsiteY8" fmla="*/ 871297 h 871297"/>
              <a:gd name="connsiteX9" fmla="*/ 487988 w 634230"/>
              <a:gd name="connsiteY9" fmla="*/ 843588 h 871297"/>
              <a:gd name="connsiteX10" fmla="*/ 580352 w 634230"/>
              <a:gd name="connsiteY10" fmla="*/ 741988 h 871297"/>
              <a:gd name="connsiteX11" fmla="*/ 626534 w 634230"/>
              <a:gd name="connsiteY11" fmla="*/ 649624 h 871297"/>
              <a:gd name="connsiteX12" fmla="*/ 617297 w 634230"/>
              <a:gd name="connsiteY12" fmla="*/ 511079 h 871297"/>
              <a:gd name="connsiteX13" fmla="*/ 524934 w 634230"/>
              <a:gd name="connsiteY13" fmla="*/ 363297 h 871297"/>
              <a:gd name="connsiteX14" fmla="*/ 441806 w 634230"/>
              <a:gd name="connsiteY14" fmla="*/ 270933 h 871297"/>
              <a:gd name="connsiteX15" fmla="*/ 377152 w 634230"/>
              <a:gd name="connsiteY15" fmla="*/ 150861 h 871297"/>
              <a:gd name="connsiteX16" fmla="*/ 303261 w 634230"/>
              <a:gd name="connsiteY16" fmla="*/ 3079 h 87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4230" h="871297">
                <a:moveTo>
                  <a:pt x="303261" y="3079"/>
                </a:moveTo>
                <a:cubicBezTo>
                  <a:pt x="286328" y="0"/>
                  <a:pt x="294025" y="89285"/>
                  <a:pt x="275552" y="132388"/>
                </a:cubicBezTo>
                <a:cubicBezTo>
                  <a:pt x="257079" y="175491"/>
                  <a:pt x="220134" y="223212"/>
                  <a:pt x="192425" y="261697"/>
                </a:cubicBezTo>
                <a:cubicBezTo>
                  <a:pt x="164716" y="300182"/>
                  <a:pt x="137006" y="326352"/>
                  <a:pt x="109297" y="363297"/>
                </a:cubicBezTo>
                <a:cubicBezTo>
                  <a:pt x="81588" y="400242"/>
                  <a:pt x="43103" y="440267"/>
                  <a:pt x="26170" y="483370"/>
                </a:cubicBezTo>
                <a:cubicBezTo>
                  <a:pt x="9237" y="526473"/>
                  <a:pt x="0" y="577273"/>
                  <a:pt x="7697" y="621915"/>
                </a:cubicBezTo>
                <a:cubicBezTo>
                  <a:pt x="15394" y="666557"/>
                  <a:pt x="40025" y="714279"/>
                  <a:pt x="72352" y="751224"/>
                </a:cubicBezTo>
                <a:cubicBezTo>
                  <a:pt x="104679" y="788169"/>
                  <a:pt x="157019" y="823576"/>
                  <a:pt x="201661" y="843588"/>
                </a:cubicBezTo>
                <a:cubicBezTo>
                  <a:pt x="246303" y="863600"/>
                  <a:pt x="292485" y="871297"/>
                  <a:pt x="340206" y="871297"/>
                </a:cubicBezTo>
                <a:cubicBezTo>
                  <a:pt x="387927" y="871297"/>
                  <a:pt x="447964" y="865140"/>
                  <a:pt x="487988" y="843588"/>
                </a:cubicBezTo>
                <a:cubicBezTo>
                  <a:pt x="528012" y="822036"/>
                  <a:pt x="557261" y="774315"/>
                  <a:pt x="580352" y="741988"/>
                </a:cubicBezTo>
                <a:cubicBezTo>
                  <a:pt x="603443" y="709661"/>
                  <a:pt x="620377" y="688109"/>
                  <a:pt x="626534" y="649624"/>
                </a:cubicBezTo>
                <a:cubicBezTo>
                  <a:pt x="632691" y="611139"/>
                  <a:pt x="634230" y="558800"/>
                  <a:pt x="617297" y="511079"/>
                </a:cubicBezTo>
                <a:cubicBezTo>
                  <a:pt x="600364" y="463358"/>
                  <a:pt x="554182" y="403321"/>
                  <a:pt x="524934" y="363297"/>
                </a:cubicBezTo>
                <a:cubicBezTo>
                  <a:pt x="495686" y="323273"/>
                  <a:pt x="466436" y="306339"/>
                  <a:pt x="441806" y="270933"/>
                </a:cubicBezTo>
                <a:cubicBezTo>
                  <a:pt x="417176" y="235527"/>
                  <a:pt x="394085" y="193964"/>
                  <a:pt x="377152" y="150861"/>
                </a:cubicBezTo>
                <a:cubicBezTo>
                  <a:pt x="360219" y="107758"/>
                  <a:pt x="320194" y="6158"/>
                  <a:pt x="303261" y="3079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50000">
                <a:srgbClr val="0070C0"/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Freeform 43"/>
          <p:cNvSpPr/>
          <p:nvPr/>
        </p:nvSpPr>
        <p:spPr>
          <a:xfrm>
            <a:off x="6150539" y="4142623"/>
            <a:ext cx="107157" cy="154780"/>
          </a:xfrm>
          <a:custGeom>
            <a:avLst/>
            <a:gdLst>
              <a:gd name="connsiteX0" fmla="*/ 303261 w 634230"/>
              <a:gd name="connsiteY0" fmla="*/ 3079 h 871297"/>
              <a:gd name="connsiteX1" fmla="*/ 275552 w 634230"/>
              <a:gd name="connsiteY1" fmla="*/ 132388 h 871297"/>
              <a:gd name="connsiteX2" fmla="*/ 192425 w 634230"/>
              <a:gd name="connsiteY2" fmla="*/ 261697 h 871297"/>
              <a:gd name="connsiteX3" fmla="*/ 109297 w 634230"/>
              <a:gd name="connsiteY3" fmla="*/ 363297 h 871297"/>
              <a:gd name="connsiteX4" fmla="*/ 26170 w 634230"/>
              <a:gd name="connsiteY4" fmla="*/ 483370 h 871297"/>
              <a:gd name="connsiteX5" fmla="*/ 7697 w 634230"/>
              <a:gd name="connsiteY5" fmla="*/ 621915 h 871297"/>
              <a:gd name="connsiteX6" fmla="*/ 72352 w 634230"/>
              <a:gd name="connsiteY6" fmla="*/ 751224 h 871297"/>
              <a:gd name="connsiteX7" fmla="*/ 201661 w 634230"/>
              <a:gd name="connsiteY7" fmla="*/ 843588 h 871297"/>
              <a:gd name="connsiteX8" fmla="*/ 340206 w 634230"/>
              <a:gd name="connsiteY8" fmla="*/ 871297 h 871297"/>
              <a:gd name="connsiteX9" fmla="*/ 487988 w 634230"/>
              <a:gd name="connsiteY9" fmla="*/ 843588 h 871297"/>
              <a:gd name="connsiteX10" fmla="*/ 580352 w 634230"/>
              <a:gd name="connsiteY10" fmla="*/ 741988 h 871297"/>
              <a:gd name="connsiteX11" fmla="*/ 626534 w 634230"/>
              <a:gd name="connsiteY11" fmla="*/ 649624 h 871297"/>
              <a:gd name="connsiteX12" fmla="*/ 617297 w 634230"/>
              <a:gd name="connsiteY12" fmla="*/ 511079 h 871297"/>
              <a:gd name="connsiteX13" fmla="*/ 524934 w 634230"/>
              <a:gd name="connsiteY13" fmla="*/ 363297 h 871297"/>
              <a:gd name="connsiteX14" fmla="*/ 441806 w 634230"/>
              <a:gd name="connsiteY14" fmla="*/ 270933 h 871297"/>
              <a:gd name="connsiteX15" fmla="*/ 377152 w 634230"/>
              <a:gd name="connsiteY15" fmla="*/ 150861 h 871297"/>
              <a:gd name="connsiteX16" fmla="*/ 303261 w 634230"/>
              <a:gd name="connsiteY16" fmla="*/ 3079 h 87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4230" h="871297">
                <a:moveTo>
                  <a:pt x="303261" y="3079"/>
                </a:moveTo>
                <a:cubicBezTo>
                  <a:pt x="286328" y="0"/>
                  <a:pt x="294025" y="89285"/>
                  <a:pt x="275552" y="132388"/>
                </a:cubicBezTo>
                <a:cubicBezTo>
                  <a:pt x="257079" y="175491"/>
                  <a:pt x="220134" y="223212"/>
                  <a:pt x="192425" y="261697"/>
                </a:cubicBezTo>
                <a:cubicBezTo>
                  <a:pt x="164716" y="300182"/>
                  <a:pt x="137006" y="326352"/>
                  <a:pt x="109297" y="363297"/>
                </a:cubicBezTo>
                <a:cubicBezTo>
                  <a:pt x="81588" y="400242"/>
                  <a:pt x="43103" y="440267"/>
                  <a:pt x="26170" y="483370"/>
                </a:cubicBezTo>
                <a:cubicBezTo>
                  <a:pt x="9237" y="526473"/>
                  <a:pt x="0" y="577273"/>
                  <a:pt x="7697" y="621915"/>
                </a:cubicBezTo>
                <a:cubicBezTo>
                  <a:pt x="15394" y="666557"/>
                  <a:pt x="40025" y="714279"/>
                  <a:pt x="72352" y="751224"/>
                </a:cubicBezTo>
                <a:cubicBezTo>
                  <a:pt x="104679" y="788169"/>
                  <a:pt x="157019" y="823576"/>
                  <a:pt x="201661" y="843588"/>
                </a:cubicBezTo>
                <a:cubicBezTo>
                  <a:pt x="246303" y="863600"/>
                  <a:pt x="292485" y="871297"/>
                  <a:pt x="340206" y="871297"/>
                </a:cubicBezTo>
                <a:cubicBezTo>
                  <a:pt x="387927" y="871297"/>
                  <a:pt x="447964" y="865140"/>
                  <a:pt x="487988" y="843588"/>
                </a:cubicBezTo>
                <a:cubicBezTo>
                  <a:pt x="528012" y="822036"/>
                  <a:pt x="557261" y="774315"/>
                  <a:pt x="580352" y="741988"/>
                </a:cubicBezTo>
                <a:cubicBezTo>
                  <a:pt x="603443" y="709661"/>
                  <a:pt x="620377" y="688109"/>
                  <a:pt x="626534" y="649624"/>
                </a:cubicBezTo>
                <a:cubicBezTo>
                  <a:pt x="632691" y="611139"/>
                  <a:pt x="634230" y="558800"/>
                  <a:pt x="617297" y="511079"/>
                </a:cubicBezTo>
                <a:cubicBezTo>
                  <a:pt x="600364" y="463358"/>
                  <a:pt x="554182" y="403321"/>
                  <a:pt x="524934" y="363297"/>
                </a:cubicBezTo>
                <a:cubicBezTo>
                  <a:pt x="495686" y="323273"/>
                  <a:pt x="466436" y="306339"/>
                  <a:pt x="441806" y="270933"/>
                </a:cubicBezTo>
                <a:cubicBezTo>
                  <a:pt x="417176" y="235527"/>
                  <a:pt x="394085" y="193964"/>
                  <a:pt x="377152" y="150861"/>
                </a:cubicBezTo>
                <a:cubicBezTo>
                  <a:pt x="360219" y="107758"/>
                  <a:pt x="320194" y="6158"/>
                  <a:pt x="303261" y="3079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50000">
                <a:srgbClr val="0070C0"/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Freeform 44"/>
          <p:cNvSpPr/>
          <p:nvPr/>
        </p:nvSpPr>
        <p:spPr>
          <a:xfrm>
            <a:off x="6912603" y="3842538"/>
            <a:ext cx="107157" cy="154780"/>
          </a:xfrm>
          <a:custGeom>
            <a:avLst/>
            <a:gdLst>
              <a:gd name="connsiteX0" fmla="*/ 303261 w 634230"/>
              <a:gd name="connsiteY0" fmla="*/ 3079 h 871297"/>
              <a:gd name="connsiteX1" fmla="*/ 275552 w 634230"/>
              <a:gd name="connsiteY1" fmla="*/ 132388 h 871297"/>
              <a:gd name="connsiteX2" fmla="*/ 192425 w 634230"/>
              <a:gd name="connsiteY2" fmla="*/ 261697 h 871297"/>
              <a:gd name="connsiteX3" fmla="*/ 109297 w 634230"/>
              <a:gd name="connsiteY3" fmla="*/ 363297 h 871297"/>
              <a:gd name="connsiteX4" fmla="*/ 26170 w 634230"/>
              <a:gd name="connsiteY4" fmla="*/ 483370 h 871297"/>
              <a:gd name="connsiteX5" fmla="*/ 7697 w 634230"/>
              <a:gd name="connsiteY5" fmla="*/ 621915 h 871297"/>
              <a:gd name="connsiteX6" fmla="*/ 72352 w 634230"/>
              <a:gd name="connsiteY6" fmla="*/ 751224 h 871297"/>
              <a:gd name="connsiteX7" fmla="*/ 201661 w 634230"/>
              <a:gd name="connsiteY7" fmla="*/ 843588 h 871297"/>
              <a:gd name="connsiteX8" fmla="*/ 340206 w 634230"/>
              <a:gd name="connsiteY8" fmla="*/ 871297 h 871297"/>
              <a:gd name="connsiteX9" fmla="*/ 487988 w 634230"/>
              <a:gd name="connsiteY9" fmla="*/ 843588 h 871297"/>
              <a:gd name="connsiteX10" fmla="*/ 580352 w 634230"/>
              <a:gd name="connsiteY10" fmla="*/ 741988 h 871297"/>
              <a:gd name="connsiteX11" fmla="*/ 626534 w 634230"/>
              <a:gd name="connsiteY11" fmla="*/ 649624 h 871297"/>
              <a:gd name="connsiteX12" fmla="*/ 617297 w 634230"/>
              <a:gd name="connsiteY12" fmla="*/ 511079 h 871297"/>
              <a:gd name="connsiteX13" fmla="*/ 524934 w 634230"/>
              <a:gd name="connsiteY13" fmla="*/ 363297 h 871297"/>
              <a:gd name="connsiteX14" fmla="*/ 441806 w 634230"/>
              <a:gd name="connsiteY14" fmla="*/ 270933 h 871297"/>
              <a:gd name="connsiteX15" fmla="*/ 377152 w 634230"/>
              <a:gd name="connsiteY15" fmla="*/ 150861 h 871297"/>
              <a:gd name="connsiteX16" fmla="*/ 303261 w 634230"/>
              <a:gd name="connsiteY16" fmla="*/ 3079 h 87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4230" h="871297">
                <a:moveTo>
                  <a:pt x="303261" y="3079"/>
                </a:moveTo>
                <a:cubicBezTo>
                  <a:pt x="286328" y="0"/>
                  <a:pt x="294025" y="89285"/>
                  <a:pt x="275552" y="132388"/>
                </a:cubicBezTo>
                <a:cubicBezTo>
                  <a:pt x="257079" y="175491"/>
                  <a:pt x="220134" y="223212"/>
                  <a:pt x="192425" y="261697"/>
                </a:cubicBezTo>
                <a:cubicBezTo>
                  <a:pt x="164716" y="300182"/>
                  <a:pt x="137006" y="326352"/>
                  <a:pt x="109297" y="363297"/>
                </a:cubicBezTo>
                <a:cubicBezTo>
                  <a:pt x="81588" y="400242"/>
                  <a:pt x="43103" y="440267"/>
                  <a:pt x="26170" y="483370"/>
                </a:cubicBezTo>
                <a:cubicBezTo>
                  <a:pt x="9237" y="526473"/>
                  <a:pt x="0" y="577273"/>
                  <a:pt x="7697" y="621915"/>
                </a:cubicBezTo>
                <a:cubicBezTo>
                  <a:pt x="15394" y="666557"/>
                  <a:pt x="40025" y="714279"/>
                  <a:pt x="72352" y="751224"/>
                </a:cubicBezTo>
                <a:cubicBezTo>
                  <a:pt x="104679" y="788169"/>
                  <a:pt x="157019" y="823576"/>
                  <a:pt x="201661" y="843588"/>
                </a:cubicBezTo>
                <a:cubicBezTo>
                  <a:pt x="246303" y="863600"/>
                  <a:pt x="292485" y="871297"/>
                  <a:pt x="340206" y="871297"/>
                </a:cubicBezTo>
                <a:cubicBezTo>
                  <a:pt x="387927" y="871297"/>
                  <a:pt x="447964" y="865140"/>
                  <a:pt x="487988" y="843588"/>
                </a:cubicBezTo>
                <a:cubicBezTo>
                  <a:pt x="528012" y="822036"/>
                  <a:pt x="557261" y="774315"/>
                  <a:pt x="580352" y="741988"/>
                </a:cubicBezTo>
                <a:cubicBezTo>
                  <a:pt x="603443" y="709661"/>
                  <a:pt x="620377" y="688109"/>
                  <a:pt x="626534" y="649624"/>
                </a:cubicBezTo>
                <a:cubicBezTo>
                  <a:pt x="632691" y="611139"/>
                  <a:pt x="634230" y="558800"/>
                  <a:pt x="617297" y="511079"/>
                </a:cubicBezTo>
                <a:cubicBezTo>
                  <a:pt x="600364" y="463358"/>
                  <a:pt x="554182" y="403321"/>
                  <a:pt x="524934" y="363297"/>
                </a:cubicBezTo>
                <a:cubicBezTo>
                  <a:pt x="495686" y="323273"/>
                  <a:pt x="466436" y="306339"/>
                  <a:pt x="441806" y="270933"/>
                </a:cubicBezTo>
                <a:cubicBezTo>
                  <a:pt x="417176" y="235527"/>
                  <a:pt x="394085" y="193964"/>
                  <a:pt x="377152" y="150861"/>
                </a:cubicBezTo>
                <a:cubicBezTo>
                  <a:pt x="360219" y="107758"/>
                  <a:pt x="320194" y="6158"/>
                  <a:pt x="303261" y="3079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50000">
                <a:srgbClr val="0070C0"/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Freeform 45"/>
          <p:cNvSpPr/>
          <p:nvPr/>
        </p:nvSpPr>
        <p:spPr>
          <a:xfrm>
            <a:off x="4931403" y="4833157"/>
            <a:ext cx="107157" cy="154780"/>
          </a:xfrm>
          <a:custGeom>
            <a:avLst/>
            <a:gdLst>
              <a:gd name="connsiteX0" fmla="*/ 303261 w 634230"/>
              <a:gd name="connsiteY0" fmla="*/ 3079 h 871297"/>
              <a:gd name="connsiteX1" fmla="*/ 275552 w 634230"/>
              <a:gd name="connsiteY1" fmla="*/ 132388 h 871297"/>
              <a:gd name="connsiteX2" fmla="*/ 192425 w 634230"/>
              <a:gd name="connsiteY2" fmla="*/ 261697 h 871297"/>
              <a:gd name="connsiteX3" fmla="*/ 109297 w 634230"/>
              <a:gd name="connsiteY3" fmla="*/ 363297 h 871297"/>
              <a:gd name="connsiteX4" fmla="*/ 26170 w 634230"/>
              <a:gd name="connsiteY4" fmla="*/ 483370 h 871297"/>
              <a:gd name="connsiteX5" fmla="*/ 7697 w 634230"/>
              <a:gd name="connsiteY5" fmla="*/ 621915 h 871297"/>
              <a:gd name="connsiteX6" fmla="*/ 72352 w 634230"/>
              <a:gd name="connsiteY6" fmla="*/ 751224 h 871297"/>
              <a:gd name="connsiteX7" fmla="*/ 201661 w 634230"/>
              <a:gd name="connsiteY7" fmla="*/ 843588 h 871297"/>
              <a:gd name="connsiteX8" fmla="*/ 340206 w 634230"/>
              <a:gd name="connsiteY8" fmla="*/ 871297 h 871297"/>
              <a:gd name="connsiteX9" fmla="*/ 487988 w 634230"/>
              <a:gd name="connsiteY9" fmla="*/ 843588 h 871297"/>
              <a:gd name="connsiteX10" fmla="*/ 580352 w 634230"/>
              <a:gd name="connsiteY10" fmla="*/ 741988 h 871297"/>
              <a:gd name="connsiteX11" fmla="*/ 626534 w 634230"/>
              <a:gd name="connsiteY11" fmla="*/ 649624 h 871297"/>
              <a:gd name="connsiteX12" fmla="*/ 617297 w 634230"/>
              <a:gd name="connsiteY12" fmla="*/ 511079 h 871297"/>
              <a:gd name="connsiteX13" fmla="*/ 524934 w 634230"/>
              <a:gd name="connsiteY13" fmla="*/ 363297 h 871297"/>
              <a:gd name="connsiteX14" fmla="*/ 441806 w 634230"/>
              <a:gd name="connsiteY14" fmla="*/ 270933 h 871297"/>
              <a:gd name="connsiteX15" fmla="*/ 377152 w 634230"/>
              <a:gd name="connsiteY15" fmla="*/ 150861 h 871297"/>
              <a:gd name="connsiteX16" fmla="*/ 303261 w 634230"/>
              <a:gd name="connsiteY16" fmla="*/ 3079 h 87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4230" h="871297">
                <a:moveTo>
                  <a:pt x="303261" y="3079"/>
                </a:moveTo>
                <a:cubicBezTo>
                  <a:pt x="286328" y="0"/>
                  <a:pt x="294025" y="89285"/>
                  <a:pt x="275552" y="132388"/>
                </a:cubicBezTo>
                <a:cubicBezTo>
                  <a:pt x="257079" y="175491"/>
                  <a:pt x="220134" y="223212"/>
                  <a:pt x="192425" y="261697"/>
                </a:cubicBezTo>
                <a:cubicBezTo>
                  <a:pt x="164716" y="300182"/>
                  <a:pt x="137006" y="326352"/>
                  <a:pt x="109297" y="363297"/>
                </a:cubicBezTo>
                <a:cubicBezTo>
                  <a:pt x="81588" y="400242"/>
                  <a:pt x="43103" y="440267"/>
                  <a:pt x="26170" y="483370"/>
                </a:cubicBezTo>
                <a:cubicBezTo>
                  <a:pt x="9237" y="526473"/>
                  <a:pt x="0" y="577273"/>
                  <a:pt x="7697" y="621915"/>
                </a:cubicBezTo>
                <a:cubicBezTo>
                  <a:pt x="15394" y="666557"/>
                  <a:pt x="40025" y="714279"/>
                  <a:pt x="72352" y="751224"/>
                </a:cubicBezTo>
                <a:cubicBezTo>
                  <a:pt x="104679" y="788169"/>
                  <a:pt x="157019" y="823576"/>
                  <a:pt x="201661" y="843588"/>
                </a:cubicBezTo>
                <a:cubicBezTo>
                  <a:pt x="246303" y="863600"/>
                  <a:pt x="292485" y="871297"/>
                  <a:pt x="340206" y="871297"/>
                </a:cubicBezTo>
                <a:cubicBezTo>
                  <a:pt x="387927" y="871297"/>
                  <a:pt x="447964" y="865140"/>
                  <a:pt x="487988" y="843588"/>
                </a:cubicBezTo>
                <a:cubicBezTo>
                  <a:pt x="528012" y="822036"/>
                  <a:pt x="557261" y="774315"/>
                  <a:pt x="580352" y="741988"/>
                </a:cubicBezTo>
                <a:cubicBezTo>
                  <a:pt x="603443" y="709661"/>
                  <a:pt x="620377" y="688109"/>
                  <a:pt x="626534" y="649624"/>
                </a:cubicBezTo>
                <a:cubicBezTo>
                  <a:pt x="632691" y="611139"/>
                  <a:pt x="634230" y="558800"/>
                  <a:pt x="617297" y="511079"/>
                </a:cubicBezTo>
                <a:cubicBezTo>
                  <a:pt x="600364" y="463358"/>
                  <a:pt x="554182" y="403321"/>
                  <a:pt x="524934" y="363297"/>
                </a:cubicBezTo>
                <a:cubicBezTo>
                  <a:pt x="495686" y="323273"/>
                  <a:pt x="466436" y="306339"/>
                  <a:pt x="441806" y="270933"/>
                </a:cubicBezTo>
                <a:cubicBezTo>
                  <a:pt x="417176" y="235527"/>
                  <a:pt x="394085" y="193964"/>
                  <a:pt x="377152" y="150861"/>
                </a:cubicBezTo>
                <a:cubicBezTo>
                  <a:pt x="360219" y="107758"/>
                  <a:pt x="320194" y="6158"/>
                  <a:pt x="303261" y="3079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50000">
                <a:srgbClr val="0070C0"/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Freeform 46"/>
          <p:cNvSpPr/>
          <p:nvPr/>
        </p:nvSpPr>
        <p:spPr>
          <a:xfrm>
            <a:off x="4826601" y="4909349"/>
            <a:ext cx="107157" cy="154780"/>
          </a:xfrm>
          <a:custGeom>
            <a:avLst/>
            <a:gdLst>
              <a:gd name="connsiteX0" fmla="*/ 303261 w 634230"/>
              <a:gd name="connsiteY0" fmla="*/ 3079 h 871297"/>
              <a:gd name="connsiteX1" fmla="*/ 275552 w 634230"/>
              <a:gd name="connsiteY1" fmla="*/ 132388 h 871297"/>
              <a:gd name="connsiteX2" fmla="*/ 192425 w 634230"/>
              <a:gd name="connsiteY2" fmla="*/ 261697 h 871297"/>
              <a:gd name="connsiteX3" fmla="*/ 109297 w 634230"/>
              <a:gd name="connsiteY3" fmla="*/ 363297 h 871297"/>
              <a:gd name="connsiteX4" fmla="*/ 26170 w 634230"/>
              <a:gd name="connsiteY4" fmla="*/ 483370 h 871297"/>
              <a:gd name="connsiteX5" fmla="*/ 7697 w 634230"/>
              <a:gd name="connsiteY5" fmla="*/ 621915 h 871297"/>
              <a:gd name="connsiteX6" fmla="*/ 72352 w 634230"/>
              <a:gd name="connsiteY6" fmla="*/ 751224 h 871297"/>
              <a:gd name="connsiteX7" fmla="*/ 201661 w 634230"/>
              <a:gd name="connsiteY7" fmla="*/ 843588 h 871297"/>
              <a:gd name="connsiteX8" fmla="*/ 340206 w 634230"/>
              <a:gd name="connsiteY8" fmla="*/ 871297 h 871297"/>
              <a:gd name="connsiteX9" fmla="*/ 487988 w 634230"/>
              <a:gd name="connsiteY9" fmla="*/ 843588 h 871297"/>
              <a:gd name="connsiteX10" fmla="*/ 580352 w 634230"/>
              <a:gd name="connsiteY10" fmla="*/ 741988 h 871297"/>
              <a:gd name="connsiteX11" fmla="*/ 626534 w 634230"/>
              <a:gd name="connsiteY11" fmla="*/ 649624 h 871297"/>
              <a:gd name="connsiteX12" fmla="*/ 617297 w 634230"/>
              <a:gd name="connsiteY12" fmla="*/ 511079 h 871297"/>
              <a:gd name="connsiteX13" fmla="*/ 524934 w 634230"/>
              <a:gd name="connsiteY13" fmla="*/ 363297 h 871297"/>
              <a:gd name="connsiteX14" fmla="*/ 441806 w 634230"/>
              <a:gd name="connsiteY14" fmla="*/ 270933 h 871297"/>
              <a:gd name="connsiteX15" fmla="*/ 377152 w 634230"/>
              <a:gd name="connsiteY15" fmla="*/ 150861 h 871297"/>
              <a:gd name="connsiteX16" fmla="*/ 303261 w 634230"/>
              <a:gd name="connsiteY16" fmla="*/ 3079 h 87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4230" h="871297">
                <a:moveTo>
                  <a:pt x="303261" y="3079"/>
                </a:moveTo>
                <a:cubicBezTo>
                  <a:pt x="286328" y="0"/>
                  <a:pt x="294025" y="89285"/>
                  <a:pt x="275552" y="132388"/>
                </a:cubicBezTo>
                <a:cubicBezTo>
                  <a:pt x="257079" y="175491"/>
                  <a:pt x="220134" y="223212"/>
                  <a:pt x="192425" y="261697"/>
                </a:cubicBezTo>
                <a:cubicBezTo>
                  <a:pt x="164716" y="300182"/>
                  <a:pt x="137006" y="326352"/>
                  <a:pt x="109297" y="363297"/>
                </a:cubicBezTo>
                <a:cubicBezTo>
                  <a:pt x="81588" y="400242"/>
                  <a:pt x="43103" y="440267"/>
                  <a:pt x="26170" y="483370"/>
                </a:cubicBezTo>
                <a:cubicBezTo>
                  <a:pt x="9237" y="526473"/>
                  <a:pt x="0" y="577273"/>
                  <a:pt x="7697" y="621915"/>
                </a:cubicBezTo>
                <a:cubicBezTo>
                  <a:pt x="15394" y="666557"/>
                  <a:pt x="40025" y="714279"/>
                  <a:pt x="72352" y="751224"/>
                </a:cubicBezTo>
                <a:cubicBezTo>
                  <a:pt x="104679" y="788169"/>
                  <a:pt x="157019" y="823576"/>
                  <a:pt x="201661" y="843588"/>
                </a:cubicBezTo>
                <a:cubicBezTo>
                  <a:pt x="246303" y="863600"/>
                  <a:pt x="292485" y="871297"/>
                  <a:pt x="340206" y="871297"/>
                </a:cubicBezTo>
                <a:cubicBezTo>
                  <a:pt x="387927" y="871297"/>
                  <a:pt x="447964" y="865140"/>
                  <a:pt x="487988" y="843588"/>
                </a:cubicBezTo>
                <a:cubicBezTo>
                  <a:pt x="528012" y="822036"/>
                  <a:pt x="557261" y="774315"/>
                  <a:pt x="580352" y="741988"/>
                </a:cubicBezTo>
                <a:cubicBezTo>
                  <a:pt x="603443" y="709661"/>
                  <a:pt x="620377" y="688109"/>
                  <a:pt x="626534" y="649624"/>
                </a:cubicBezTo>
                <a:cubicBezTo>
                  <a:pt x="632691" y="611139"/>
                  <a:pt x="634230" y="558800"/>
                  <a:pt x="617297" y="511079"/>
                </a:cubicBezTo>
                <a:cubicBezTo>
                  <a:pt x="600364" y="463358"/>
                  <a:pt x="554182" y="403321"/>
                  <a:pt x="524934" y="363297"/>
                </a:cubicBezTo>
                <a:cubicBezTo>
                  <a:pt x="495686" y="323273"/>
                  <a:pt x="466436" y="306339"/>
                  <a:pt x="441806" y="270933"/>
                </a:cubicBezTo>
                <a:cubicBezTo>
                  <a:pt x="417176" y="235527"/>
                  <a:pt x="394085" y="193964"/>
                  <a:pt x="377152" y="150861"/>
                </a:cubicBezTo>
                <a:cubicBezTo>
                  <a:pt x="360219" y="107758"/>
                  <a:pt x="320194" y="6158"/>
                  <a:pt x="303261" y="3079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50000">
                <a:srgbClr val="0070C0"/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Freeform 47"/>
          <p:cNvSpPr/>
          <p:nvPr/>
        </p:nvSpPr>
        <p:spPr>
          <a:xfrm>
            <a:off x="4702747" y="4985541"/>
            <a:ext cx="107157" cy="154780"/>
          </a:xfrm>
          <a:custGeom>
            <a:avLst/>
            <a:gdLst>
              <a:gd name="connsiteX0" fmla="*/ 303261 w 634230"/>
              <a:gd name="connsiteY0" fmla="*/ 3079 h 871297"/>
              <a:gd name="connsiteX1" fmla="*/ 275552 w 634230"/>
              <a:gd name="connsiteY1" fmla="*/ 132388 h 871297"/>
              <a:gd name="connsiteX2" fmla="*/ 192425 w 634230"/>
              <a:gd name="connsiteY2" fmla="*/ 261697 h 871297"/>
              <a:gd name="connsiteX3" fmla="*/ 109297 w 634230"/>
              <a:gd name="connsiteY3" fmla="*/ 363297 h 871297"/>
              <a:gd name="connsiteX4" fmla="*/ 26170 w 634230"/>
              <a:gd name="connsiteY4" fmla="*/ 483370 h 871297"/>
              <a:gd name="connsiteX5" fmla="*/ 7697 w 634230"/>
              <a:gd name="connsiteY5" fmla="*/ 621915 h 871297"/>
              <a:gd name="connsiteX6" fmla="*/ 72352 w 634230"/>
              <a:gd name="connsiteY6" fmla="*/ 751224 h 871297"/>
              <a:gd name="connsiteX7" fmla="*/ 201661 w 634230"/>
              <a:gd name="connsiteY7" fmla="*/ 843588 h 871297"/>
              <a:gd name="connsiteX8" fmla="*/ 340206 w 634230"/>
              <a:gd name="connsiteY8" fmla="*/ 871297 h 871297"/>
              <a:gd name="connsiteX9" fmla="*/ 487988 w 634230"/>
              <a:gd name="connsiteY9" fmla="*/ 843588 h 871297"/>
              <a:gd name="connsiteX10" fmla="*/ 580352 w 634230"/>
              <a:gd name="connsiteY10" fmla="*/ 741988 h 871297"/>
              <a:gd name="connsiteX11" fmla="*/ 626534 w 634230"/>
              <a:gd name="connsiteY11" fmla="*/ 649624 h 871297"/>
              <a:gd name="connsiteX12" fmla="*/ 617297 w 634230"/>
              <a:gd name="connsiteY12" fmla="*/ 511079 h 871297"/>
              <a:gd name="connsiteX13" fmla="*/ 524934 w 634230"/>
              <a:gd name="connsiteY13" fmla="*/ 363297 h 871297"/>
              <a:gd name="connsiteX14" fmla="*/ 441806 w 634230"/>
              <a:gd name="connsiteY14" fmla="*/ 270933 h 871297"/>
              <a:gd name="connsiteX15" fmla="*/ 377152 w 634230"/>
              <a:gd name="connsiteY15" fmla="*/ 150861 h 871297"/>
              <a:gd name="connsiteX16" fmla="*/ 303261 w 634230"/>
              <a:gd name="connsiteY16" fmla="*/ 3079 h 87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4230" h="871297">
                <a:moveTo>
                  <a:pt x="303261" y="3079"/>
                </a:moveTo>
                <a:cubicBezTo>
                  <a:pt x="286328" y="0"/>
                  <a:pt x="294025" y="89285"/>
                  <a:pt x="275552" y="132388"/>
                </a:cubicBezTo>
                <a:cubicBezTo>
                  <a:pt x="257079" y="175491"/>
                  <a:pt x="220134" y="223212"/>
                  <a:pt x="192425" y="261697"/>
                </a:cubicBezTo>
                <a:cubicBezTo>
                  <a:pt x="164716" y="300182"/>
                  <a:pt x="137006" y="326352"/>
                  <a:pt x="109297" y="363297"/>
                </a:cubicBezTo>
                <a:cubicBezTo>
                  <a:pt x="81588" y="400242"/>
                  <a:pt x="43103" y="440267"/>
                  <a:pt x="26170" y="483370"/>
                </a:cubicBezTo>
                <a:cubicBezTo>
                  <a:pt x="9237" y="526473"/>
                  <a:pt x="0" y="577273"/>
                  <a:pt x="7697" y="621915"/>
                </a:cubicBezTo>
                <a:cubicBezTo>
                  <a:pt x="15394" y="666557"/>
                  <a:pt x="40025" y="714279"/>
                  <a:pt x="72352" y="751224"/>
                </a:cubicBezTo>
                <a:cubicBezTo>
                  <a:pt x="104679" y="788169"/>
                  <a:pt x="157019" y="823576"/>
                  <a:pt x="201661" y="843588"/>
                </a:cubicBezTo>
                <a:cubicBezTo>
                  <a:pt x="246303" y="863600"/>
                  <a:pt x="292485" y="871297"/>
                  <a:pt x="340206" y="871297"/>
                </a:cubicBezTo>
                <a:cubicBezTo>
                  <a:pt x="387927" y="871297"/>
                  <a:pt x="447964" y="865140"/>
                  <a:pt x="487988" y="843588"/>
                </a:cubicBezTo>
                <a:cubicBezTo>
                  <a:pt x="528012" y="822036"/>
                  <a:pt x="557261" y="774315"/>
                  <a:pt x="580352" y="741988"/>
                </a:cubicBezTo>
                <a:cubicBezTo>
                  <a:pt x="603443" y="709661"/>
                  <a:pt x="620377" y="688109"/>
                  <a:pt x="626534" y="649624"/>
                </a:cubicBezTo>
                <a:cubicBezTo>
                  <a:pt x="632691" y="611139"/>
                  <a:pt x="634230" y="558800"/>
                  <a:pt x="617297" y="511079"/>
                </a:cubicBezTo>
                <a:cubicBezTo>
                  <a:pt x="600364" y="463358"/>
                  <a:pt x="554182" y="403321"/>
                  <a:pt x="524934" y="363297"/>
                </a:cubicBezTo>
                <a:cubicBezTo>
                  <a:pt x="495686" y="323273"/>
                  <a:pt x="466436" y="306339"/>
                  <a:pt x="441806" y="270933"/>
                </a:cubicBezTo>
                <a:cubicBezTo>
                  <a:pt x="417176" y="235527"/>
                  <a:pt x="394085" y="193964"/>
                  <a:pt x="377152" y="150861"/>
                </a:cubicBezTo>
                <a:cubicBezTo>
                  <a:pt x="360219" y="107758"/>
                  <a:pt x="320194" y="6158"/>
                  <a:pt x="303261" y="3079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50000">
                <a:srgbClr val="0070C0"/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89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"/>
                            </p:stCondLst>
                            <p:childTnLst>
                              <p:par>
                                <p:cTn id="3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00"/>
                            </p:stCondLst>
                            <p:childTnLst>
                              <p:par>
                                <p:cTn id="4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00"/>
                            </p:stCondLst>
                            <p:childTnLst>
                              <p:par>
                                <p:cTn id="4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00"/>
                            </p:stCondLst>
                            <p:childTnLst>
                              <p:par>
                                <p:cTn id="5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300"/>
                            </p:stCondLst>
                            <p:childTnLst>
                              <p:par>
                                <p:cTn id="6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600"/>
                            </p:stCondLst>
                            <p:childTnLst>
                              <p:par>
                                <p:cTn id="6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900"/>
                            </p:stCondLst>
                            <p:childTnLst>
                              <p:par>
                                <p:cTn id="7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200"/>
                            </p:stCondLst>
                            <p:childTnLst>
                              <p:par>
                                <p:cTn id="7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800"/>
                            </p:stCondLst>
                            <p:childTnLst>
                              <p:par>
                                <p:cTn id="8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100"/>
                            </p:stCondLst>
                            <p:childTnLst>
                              <p:par>
                                <p:cTn id="9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400"/>
                            </p:stCondLst>
                            <p:childTnLst>
                              <p:par>
                                <p:cTn id="9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dirty="0" smtClean="0"/>
              <a:t>Little Cypress Creek at Cypress-Rosehill Road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32" y="1527175"/>
            <a:ext cx="7583424" cy="4572000"/>
          </a:xfrm>
        </p:spPr>
      </p:pic>
    </p:spTree>
    <p:extLst>
      <p:ext uri="{BB962C8B-B14F-4D97-AF65-F5344CB8AC3E}">
        <p14:creationId xmlns:p14="http://schemas.microsoft.com/office/powerpoint/2010/main" val="64746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Cypress Creek at Huffmeister Road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32" y="1527175"/>
            <a:ext cx="7583424" cy="4572000"/>
          </a:xfrm>
        </p:spPr>
      </p:pic>
    </p:spTree>
    <p:extLst>
      <p:ext uri="{BB962C8B-B14F-4D97-AF65-F5344CB8AC3E}">
        <p14:creationId xmlns:p14="http://schemas.microsoft.com/office/powerpoint/2010/main" val="133692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Cypress Creek Overflow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1600200"/>
            <a:ext cx="7583424" cy="4572000"/>
          </a:xfrm>
        </p:spPr>
      </p:pic>
      <p:sp>
        <p:nvSpPr>
          <p:cNvPr id="5" name="TextBox 4"/>
          <p:cNvSpPr txBox="1"/>
          <p:nvPr/>
        </p:nvSpPr>
        <p:spPr>
          <a:xfrm>
            <a:off x="2362200" y="4191000"/>
            <a:ext cx="3154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Cypress Creek Channel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53494">
            <a:off x="4457725" y="2579428"/>
            <a:ext cx="2913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Direction of Overflow</a:t>
            </a:r>
            <a:endParaRPr lang="en-US" b="1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4095077" y="2891227"/>
            <a:ext cx="2842352" cy="132202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"/>
          <p:cNvSpPr txBox="1">
            <a:spLocks/>
          </p:cNvSpPr>
          <p:nvPr/>
        </p:nvSpPr>
        <p:spPr>
          <a:xfrm>
            <a:off x="761999" y="6098849"/>
            <a:ext cx="7620001" cy="685800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 smtClean="0"/>
              <a:t>Cypress Creek overflowed its banks, sending thousands of acre-feet of storm water cross-country to the Addicks and Barker Reservoir watersheds, inundating thousands of acres of land.</a:t>
            </a:r>
            <a:endParaRPr lang="en-US" sz="1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1371600"/>
            <a:ext cx="7772400" cy="535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4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Cypress Creek at Aldine-Westfield Road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32" y="1527175"/>
            <a:ext cx="7583424" cy="4572000"/>
          </a:xfrm>
        </p:spPr>
      </p:pic>
    </p:spTree>
    <p:extLst>
      <p:ext uri="{BB962C8B-B14F-4D97-AF65-F5344CB8AC3E}">
        <p14:creationId xmlns:p14="http://schemas.microsoft.com/office/powerpoint/2010/main" val="393531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Displaced Power Lines San Jacinto River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32" y="1527175"/>
            <a:ext cx="7583424" cy="4572000"/>
          </a:xfrm>
        </p:spPr>
      </p:pic>
    </p:spTree>
    <p:extLst>
      <p:ext uri="{BB962C8B-B14F-4D97-AF65-F5344CB8AC3E}">
        <p14:creationId xmlns:p14="http://schemas.microsoft.com/office/powerpoint/2010/main" val="180882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Forest Cove Subdivision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28" y="1527175"/>
            <a:ext cx="7571232" cy="4572000"/>
          </a:xfrm>
        </p:spPr>
      </p:pic>
    </p:spTree>
    <p:extLst>
      <p:ext uri="{BB962C8B-B14F-4D97-AF65-F5344CB8AC3E}">
        <p14:creationId xmlns:p14="http://schemas.microsoft.com/office/powerpoint/2010/main" val="55353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Forest Cove Subdivision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32" y="1527175"/>
            <a:ext cx="7583424" cy="4572000"/>
          </a:xfrm>
        </p:spPr>
      </p:pic>
    </p:spTree>
    <p:extLst>
      <p:ext uri="{BB962C8B-B14F-4D97-AF65-F5344CB8AC3E}">
        <p14:creationId xmlns:p14="http://schemas.microsoft.com/office/powerpoint/2010/main" val="376649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Toys R Us at U.S. Hwy 59 in Humble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32" y="1533271"/>
            <a:ext cx="7583424" cy="4559808"/>
          </a:xfrm>
        </p:spPr>
      </p:pic>
    </p:spTree>
    <p:extLst>
      <p:ext uri="{BB962C8B-B14F-4D97-AF65-F5344CB8AC3E}">
        <p14:creationId xmlns:p14="http://schemas.microsoft.com/office/powerpoint/2010/main" val="90972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447800"/>
            <a:ext cx="5127813" cy="396240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76200"/>
            <a:ext cx="6499161" cy="533400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2400" dirty="0" smtClean="0">
                <a:solidFill>
                  <a:srgbClr val="7030A0"/>
                </a:solidFill>
              </a:rPr>
              <a:t>Southeast Texas Floods October 16-19 1994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2"/>
          </p:nvPr>
        </p:nvSpPr>
        <p:spPr>
          <a:xfrm>
            <a:off x="304800" y="914400"/>
            <a:ext cx="3662811" cy="5257800"/>
          </a:xfrm>
        </p:spPr>
        <p:txBody>
          <a:bodyPr>
            <a:no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</a:rPr>
              <a:t>Prolonged heavy rain event over southeast Texas Sunday October 16 – early Wednesday October 19 1994.</a:t>
            </a:r>
          </a:p>
          <a:p>
            <a:r>
              <a:rPr lang="en-US" sz="1200" b="1" dirty="0" smtClean="0">
                <a:solidFill>
                  <a:schemeClr val="tx2"/>
                </a:solidFill>
              </a:rPr>
              <a:t>In excess of 10 inches of rain covered an area larger than South Carolina.</a:t>
            </a:r>
          </a:p>
          <a:p>
            <a:r>
              <a:rPr lang="en-US" sz="1200" b="1" dirty="0" smtClean="0">
                <a:solidFill>
                  <a:schemeClr val="tx2"/>
                </a:solidFill>
              </a:rPr>
              <a:t>In excess of 20 inches of rain observed over portions of 12 counties.</a:t>
            </a:r>
          </a:p>
          <a:p>
            <a:r>
              <a:rPr lang="en-US" sz="1200" b="1" dirty="0" smtClean="0">
                <a:solidFill>
                  <a:schemeClr val="tx2"/>
                </a:solidFill>
              </a:rPr>
              <a:t>Maximum rain 30.5 inches at Liberty, Texas 35 miles northwest of Houston.</a:t>
            </a:r>
          </a:p>
          <a:p>
            <a:r>
              <a:rPr lang="en-US" sz="1200" b="1" dirty="0" smtClean="0">
                <a:solidFill>
                  <a:schemeClr val="tx2"/>
                </a:solidFill>
              </a:rPr>
              <a:t>Peripheral rain gage data combined with radar estimated rainfall strongly suggest the headwaters of Spring Creek in southwest Montgomery County received in excess of 30 inches of rain.</a:t>
            </a:r>
          </a:p>
          <a:p>
            <a:r>
              <a:rPr lang="en-US" sz="1200" b="1" dirty="0" smtClean="0">
                <a:solidFill>
                  <a:schemeClr val="tx2"/>
                </a:solidFill>
              </a:rPr>
              <a:t>Areas north through northwest of Houston received the bulk of their rainfall Sunday night and Monday morning. Areas south and southeast of this line received their rainfall Monday into Tuesday.</a:t>
            </a:r>
          </a:p>
          <a:p>
            <a:r>
              <a:rPr lang="en-US" sz="1200" b="1" dirty="0" smtClean="0">
                <a:solidFill>
                  <a:schemeClr val="tx2"/>
                </a:solidFill>
              </a:rPr>
              <a:t>Heavy rains over the extreme lower Colorado and Lavaca-Navidad River Basins occurred late Tuesday into Wednesday.</a:t>
            </a:r>
          </a:p>
        </p:txBody>
      </p:sp>
    </p:spTree>
    <p:extLst>
      <p:ext uri="{BB962C8B-B14F-4D97-AF65-F5344CB8AC3E}">
        <p14:creationId xmlns:p14="http://schemas.microsoft.com/office/powerpoint/2010/main" val="260167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73775"/>
            <a:ext cx="6955825" cy="419362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U.S. Hwy 59 at San Jacinto River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71600"/>
            <a:ext cx="716280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66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U.S. Hwy 59 Northbound Feeder Road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32" y="1527175"/>
            <a:ext cx="7583424" cy="4572000"/>
          </a:xfrm>
        </p:spPr>
      </p:pic>
    </p:spTree>
    <p:extLst>
      <p:ext uri="{BB962C8B-B14F-4D97-AF65-F5344CB8AC3E}">
        <p14:creationId xmlns:p14="http://schemas.microsoft.com/office/powerpoint/2010/main" val="217556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U.S. Hwy 59 Southbound Turnaround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187" y="1527175"/>
            <a:ext cx="3053114" cy="4572000"/>
          </a:xfrm>
        </p:spPr>
      </p:pic>
      <p:cxnSp>
        <p:nvCxnSpPr>
          <p:cNvPr id="6" name="Straight Connector 5"/>
          <p:cNvCxnSpPr/>
          <p:nvPr/>
        </p:nvCxnSpPr>
        <p:spPr>
          <a:xfrm>
            <a:off x="3429000" y="1905000"/>
            <a:ext cx="2362200" cy="76200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781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dirty="0" smtClean="0"/>
              <a:t>Banana Bend/Rio Villa Area below Lake Houston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10" y="1527175"/>
            <a:ext cx="7541067" cy="4572000"/>
          </a:xfrm>
        </p:spPr>
      </p:pic>
    </p:spTree>
    <p:extLst>
      <p:ext uri="{BB962C8B-B14F-4D97-AF65-F5344CB8AC3E}">
        <p14:creationId xmlns:p14="http://schemas.microsoft.com/office/powerpoint/2010/main" val="237005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San Jacinto River at I-10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28" y="1527175"/>
            <a:ext cx="7571232" cy="4572000"/>
          </a:xfrm>
        </p:spPr>
      </p:pic>
    </p:spTree>
    <p:extLst>
      <p:ext uri="{BB962C8B-B14F-4D97-AF65-F5344CB8AC3E}">
        <p14:creationId xmlns:p14="http://schemas.microsoft.com/office/powerpoint/2010/main" val="427872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76200"/>
            <a:ext cx="6499161" cy="533400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2400" dirty="0" smtClean="0">
                <a:solidFill>
                  <a:srgbClr val="7030A0"/>
                </a:solidFill>
              </a:rPr>
              <a:t>Southeast Texas Floods October 16-19 1994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2"/>
          </p:nvPr>
        </p:nvSpPr>
        <p:spPr>
          <a:xfrm>
            <a:off x="228600" y="990600"/>
            <a:ext cx="3276600" cy="5334000"/>
          </a:xfrm>
        </p:spPr>
        <p:txBody>
          <a:bodyPr>
            <a:noAutofit/>
          </a:bodyPr>
          <a:lstStyle/>
          <a:p>
            <a:r>
              <a:rPr lang="en-US" sz="1200" b="1" dirty="0" smtClean="0">
                <a:solidFill>
                  <a:schemeClr val="tx2"/>
                </a:solidFill>
              </a:rPr>
              <a:t>Widespread flooding from the Lavaca-Navidad River in south central Texas east to the Sabine River.</a:t>
            </a:r>
          </a:p>
          <a:p>
            <a:r>
              <a:rPr lang="en-US" sz="1200" b="1" dirty="0" smtClean="0">
                <a:solidFill>
                  <a:schemeClr val="tx2"/>
                </a:solidFill>
              </a:rPr>
              <a:t>More than 19 new floods of record set on area rivers and streams as well as several record pool elevations on area reservoirs.</a:t>
            </a:r>
          </a:p>
          <a:p>
            <a:r>
              <a:rPr lang="en-US" sz="1200" b="1" dirty="0" smtClean="0">
                <a:solidFill>
                  <a:schemeClr val="tx2"/>
                </a:solidFill>
              </a:rPr>
              <a:t>38 southeast Texas counties declared total or partial disaster areas.</a:t>
            </a:r>
          </a:p>
          <a:p>
            <a:r>
              <a:rPr lang="en-US" sz="1200" b="1" dirty="0" smtClean="0">
                <a:solidFill>
                  <a:schemeClr val="tx2"/>
                </a:solidFill>
              </a:rPr>
              <a:t>87 water systems contaminated or otherwise affected.</a:t>
            </a:r>
          </a:p>
          <a:p>
            <a:r>
              <a:rPr lang="en-US" sz="1200" b="1" dirty="0" smtClean="0">
                <a:solidFill>
                  <a:schemeClr val="tx2"/>
                </a:solidFill>
              </a:rPr>
              <a:t>Numerous roads, bridges, and culverts washed out, damaged or destroyed.</a:t>
            </a:r>
          </a:p>
          <a:p>
            <a:r>
              <a:rPr lang="en-US" sz="1200" b="1" dirty="0" smtClean="0">
                <a:solidFill>
                  <a:schemeClr val="tx2"/>
                </a:solidFill>
              </a:rPr>
              <a:t>Interstate 10 and U.S Highway 59 flooded.</a:t>
            </a:r>
          </a:p>
          <a:p>
            <a:r>
              <a:rPr lang="en-US" sz="1200" b="1" dirty="0" smtClean="0">
                <a:solidFill>
                  <a:schemeClr val="tx2"/>
                </a:solidFill>
              </a:rPr>
              <a:t>Over 20,000 homes, several schools, and numerous businesses flood damaged.</a:t>
            </a:r>
          </a:p>
          <a:p>
            <a:r>
              <a:rPr lang="en-US" sz="1200" b="1" dirty="0" smtClean="0">
                <a:solidFill>
                  <a:schemeClr val="tx2"/>
                </a:solidFill>
              </a:rPr>
              <a:t>Over 10,000 people evacuated from flooded areas.</a:t>
            </a:r>
          </a:p>
          <a:p>
            <a:r>
              <a:rPr lang="en-US" sz="1200" b="1" dirty="0" smtClean="0">
                <a:solidFill>
                  <a:schemeClr val="tx2"/>
                </a:solidFill>
              </a:rPr>
              <a:t>22 confirmed deaths.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917313" y="990600"/>
            <a:ext cx="4568439" cy="5146405"/>
            <a:chOff x="258281" y="1288941"/>
            <a:chExt cx="2545612" cy="3492342"/>
          </a:xfrm>
        </p:grpSpPr>
        <p:pic>
          <p:nvPicPr>
            <p:cNvPr id="11" name="Picture 10" descr="File0006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76"/>
            <a:stretch/>
          </p:blipFill>
          <p:spPr bwMode="auto">
            <a:xfrm>
              <a:off x="379585" y="1288941"/>
              <a:ext cx="2303005" cy="3124602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3"/>
            <p:cNvSpPr txBox="1">
              <a:spLocks noChangeArrowheads="1"/>
            </p:cNvSpPr>
            <p:nvPr/>
          </p:nvSpPr>
          <p:spPr>
            <a:xfrm>
              <a:off x="258281" y="4504284"/>
              <a:ext cx="2545612" cy="276999"/>
            </a:xfrm>
            <a:prstGeom prst="rect">
              <a:avLst/>
            </a:prstGeom>
            <a:solidFill>
              <a:schemeClr val="bg1"/>
            </a:solidFill>
            <a:ln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rtlCol="0" anchor="ctr">
              <a:sp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b="1" dirty="0" smtClean="0"/>
                <a:t>US59 San Jacinto River - Oct. 1994</a:t>
              </a:r>
              <a:r>
                <a:rPr lang="en-US" sz="1200" b="1" dirty="0" smtClean="0">
                  <a:solidFill>
                    <a:schemeClr val="bg1"/>
                  </a:solidFill>
                </a:rPr>
                <a:t>.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724400" y="533400"/>
            <a:ext cx="3134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Summary of Event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3869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3352800"/>
            <a:ext cx="8503920" cy="60655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 smtClean="0"/>
              <a:t>As if all that wasn’t bad enough…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6755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</a:rPr>
              <a:t>Southeast Texas Floods October 16-19 1994</a:t>
            </a:r>
            <a:endParaRPr lang="en-US" sz="2400" b="1" dirty="0">
              <a:solidFill>
                <a:srgbClr val="7030A0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600200"/>
            <a:ext cx="6350000" cy="4064000"/>
          </a:xfrm>
        </p:spPr>
      </p:pic>
      <p:sp>
        <p:nvSpPr>
          <p:cNvPr id="3" name="TextBox 2"/>
          <p:cNvSpPr txBox="1"/>
          <p:nvPr/>
        </p:nvSpPr>
        <p:spPr>
          <a:xfrm>
            <a:off x="6019800" y="5410200"/>
            <a:ext cx="16145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latin typeface="Calibri" panose="020F0502020204030204" pitchFamily="34" charset="0"/>
              </a:rPr>
              <a:t>Kerwin</a:t>
            </a:r>
            <a:r>
              <a:rPr lang="en-US" sz="800" dirty="0" smtClean="0">
                <a:latin typeface="Calibri" panose="020F0502020204030204" pitchFamily="34" charset="0"/>
              </a:rPr>
              <a:t> </a:t>
            </a:r>
            <a:r>
              <a:rPr lang="en-US" sz="800" dirty="0" err="1" smtClean="0">
                <a:latin typeface="Calibri" panose="020F0502020204030204" pitchFamily="34" charset="0"/>
              </a:rPr>
              <a:t>Plwvka</a:t>
            </a:r>
            <a:r>
              <a:rPr lang="en-US" sz="800" dirty="0" smtClean="0">
                <a:latin typeface="Calibri" panose="020F0502020204030204" pitchFamily="34" charset="0"/>
              </a:rPr>
              <a:t>, Houston Chronicle</a:t>
            </a:r>
            <a:endParaRPr lang="en-US" sz="800" dirty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5714999"/>
            <a:ext cx="74911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The San Jacinto River caught fire!!</a:t>
            </a:r>
            <a:endParaRPr lang="en-US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1411769"/>
            <a:ext cx="6495948" cy="43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3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Bill Read, Former MIC NWS Houston/Galveston </a:t>
            </a:r>
          </a:p>
          <a:p>
            <a:r>
              <a:rPr lang="en-US" dirty="0" smtClean="0"/>
              <a:t>Jeff Lindner, Flood Watch Manager HCFCD</a:t>
            </a:r>
          </a:p>
          <a:p>
            <a:r>
              <a:rPr lang="en-US" dirty="0" smtClean="0"/>
              <a:t>Fred </a:t>
            </a:r>
            <a:r>
              <a:rPr lang="en-US" dirty="0" err="1" smtClean="0"/>
              <a:t>Liscomb</a:t>
            </a:r>
            <a:r>
              <a:rPr lang="en-US" dirty="0" smtClean="0"/>
              <a:t> &amp; Jeff East, USGS Water Science Center Houston</a:t>
            </a:r>
          </a:p>
          <a:p>
            <a:r>
              <a:rPr lang="en-US" dirty="0" smtClean="0"/>
              <a:t>Andy Yung, Walter P. Moore and Associates</a:t>
            </a:r>
          </a:p>
          <a:p>
            <a:r>
              <a:rPr lang="en-US" dirty="0" smtClean="0"/>
              <a:t>Duane Barrett, HDR Engineering</a:t>
            </a:r>
          </a:p>
          <a:p>
            <a:r>
              <a:rPr lang="en-US" dirty="0" smtClean="0"/>
              <a:t>All photos courtesy TRA, SJRA, HCFCD, USGS, NWS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13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Contact</a:t>
            </a:r>
          </a:p>
          <a:p>
            <a:pPr lvl="1"/>
            <a:r>
              <a:rPr lang="en-US" dirty="0" smtClean="0"/>
              <a:t>Dave Schwertz</a:t>
            </a:r>
          </a:p>
          <a:p>
            <a:pPr lvl="1"/>
            <a:r>
              <a:rPr lang="en-US" dirty="0" smtClean="0"/>
              <a:t>NWS Houston/Galveston</a:t>
            </a:r>
          </a:p>
          <a:p>
            <a:pPr lvl="1"/>
            <a:r>
              <a:rPr lang="en-US" dirty="0" smtClean="0"/>
              <a:t>1353 FM 646 W, Suite 202</a:t>
            </a:r>
          </a:p>
          <a:p>
            <a:pPr lvl="1"/>
            <a:r>
              <a:rPr lang="en-US" dirty="0" smtClean="0"/>
              <a:t>Dickinson, Texas 77539</a:t>
            </a:r>
          </a:p>
          <a:p>
            <a:pPr lvl="1"/>
            <a:r>
              <a:rPr lang="en-US" alt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dave.schwertz@noaa.gov</a:t>
            </a:r>
            <a:endParaRPr lang="en-US" alt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Visit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our Web Page </a:t>
            </a:r>
            <a:r>
              <a:rPr lang="en-US" altLang="en-US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www.srh.noaa.gov/hgx</a:t>
            </a:r>
            <a:endParaRPr lang="en-US" alt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dirty="0" smtClean="0"/>
          </a:p>
          <a:p>
            <a:pPr marL="274320" lvl="1" indent="0">
              <a:buNone/>
            </a:pP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58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Meteorological Setup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n-US" sz="2800" dirty="0"/>
              <a:t>Unusually </a:t>
            </a:r>
            <a:r>
              <a:rPr lang="en-US" sz="2800" dirty="0" smtClean="0"/>
              <a:t>intense, closed </a:t>
            </a:r>
            <a:r>
              <a:rPr lang="en-US" sz="2800" dirty="0"/>
              <a:t>low pressure system settled over the Rockies.</a:t>
            </a:r>
          </a:p>
          <a:p>
            <a:r>
              <a:rPr lang="en-US" sz="2800" dirty="0" smtClean="0"/>
              <a:t>An </a:t>
            </a:r>
            <a:r>
              <a:rPr lang="en-US" sz="2800" dirty="0"/>
              <a:t>equally unusual and intense dome of high pressure established itself over the eastern Gulf of Mexico.</a:t>
            </a:r>
          </a:p>
          <a:p>
            <a:r>
              <a:rPr lang="en-US" sz="2800" dirty="0"/>
              <a:t>No significant change in orientation of this ridge-trough pattern was </a:t>
            </a:r>
            <a:r>
              <a:rPr lang="en-US" sz="2800" dirty="0" smtClean="0"/>
              <a:t>expected to </a:t>
            </a:r>
            <a:r>
              <a:rPr lang="en-US" sz="2800" dirty="0"/>
              <a:t>occur for several days.</a:t>
            </a:r>
          </a:p>
          <a:p>
            <a:r>
              <a:rPr lang="en-US" sz="2800" dirty="0"/>
              <a:t>Southeast Texas was located on the western side of the large scale ridge.</a:t>
            </a:r>
          </a:p>
          <a:p>
            <a:r>
              <a:rPr lang="en-US" sz="2800" dirty="0"/>
              <a:t>Resulting flow into eastern Texas </a:t>
            </a:r>
            <a:r>
              <a:rPr lang="en-US" sz="2800" dirty="0" smtClean="0"/>
              <a:t>was </a:t>
            </a:r>
            <a:r>
              <a:rPr lang="en-US" sz="2800" dirty="0"/>
              <a:t>a deep southerly current with roots </a:t>
            </a:r>
            <a:r>
              <a:rPr lang="en-US" sz="2800" dirty="0" smtClean="0"/>
              <a:t>in </a:t>
            </a:r>
            <a:r>
              <a:rPr lang="en-US" sz="2800" dirty="0"/>
              <a:t>the tropical Caribbean.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36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911352"/>
          </a:xfrm>
        </p:spPr>
        <p:txBody>
          <a:bodyPr anchor="ctr">
            <a:normAutofit fontScale="90000"/>
          </a:bodyPr>
          <a:lstStyle/>
          <a:p>
            <a:r>
              <a:rPr lang="en-US" dirty="0" smtClean="0"/>
              <a:t>Many Characteristics Associated with Disastrous Flood Events Present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304800" y="2133600"/>
            <a:ext cx="8503920" cy="3502152"/>
          </a:xfrm>
        </p:spPr>
        <p:txBody>
          <a:bodyPr/>
          <a:lstStyle/>
          <a:p>
            <a:r>
              <a:rPr lang="en-US" sz="2600" dirty="0" smtClean="0"/>
              <a:t>Precipitable water 150% normal</a:t>
            </a:r>
          </a:p>
          <a:p>
            <a:r>
              <a:rPr lang="en-US" sz="2600" dirty="0" smtClean="0"/>
              <a:t>Strong moist and unstable low level inflow</a:t>
            </a:r>
          </a:p>
          <a:p>
            <a:r>
              <a:rPr lang="en-US" sz="2600" dirty="0" smtClean="0"/>
              <a:t>Tropical moisture plume</a:t>
            </a:r>
          </a:p>
          <a:p>
            <a:r>
              <a:rPr lang="en-US" sz="2600" dirty="0" smtClean="0"/>
              <a:t>Strong upper level difluence</a:t>
            </a:r>
          </a:p>
          <a:p>
            <a:r>
              <a:rPr lang="en-US" sz="2600" dirty="0" smtClean="0"/>
              <a:t>Mesoscale focusing mechanism</a:t>
            </a:r>
          </a:p>
          <a:p>
            <a:pPr lvl="1"/>
            <a:r>
              <a:rPr lang="en-US" dirty="0" smtClean="0"/>
              <a:t>Weak warm front</a:t>
            </a:r>
          </a:p>
          <a:p>
            <a:pPr lvl="1"/>
            <a:r>
              <a:rPr lang="en-US" dirty="0" smtClean="0"/>
              <a:t>Mesoscale outflow boundary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83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3600" dirty="0" smtClean="0"/>
              <a:t>Event Timeline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" y="1524000"/>
            <a:ext cx="4803648" cy="4572000"/>
          </a:xfrm>
        </p:spPr>
        <p:txBody>
          <a:bodyPr>
            <a:normAutofit fontScale="85000" lnSpcReduction="20000"/>
          </a:bodyPr>
          <a:lstStyle/>
          <a:p>
            <a:r>
              <a:rPr lang="en-US" sz="2400" b="1" dirty="0" smtClean="0"/>
              <a:t>Sunday October 16 AM</a:t>
            </a:r>
          </a:p>
          <a:p>
            <a:pPr lvl="1"/>
            <a:r>
              <a:rPr lang="en-US" sz="2100" dirty="0" smtClean="0"/>
              <a:t>Scattered showers and thunderstorms with little organization begin to develop early extending from south of San Antonio northeastward into northeast Texas.</a:t>
            </a:r>
          </a:p>
          <a:p>
            <a:pPr lvl="2"/>
            <a:r>
              <a:rPr lang="en-US" sz="1900" dirty="0" smtClean="0"/>
              <a:t>Some organization evident north and east of Lake Livingston.</a:t>
            </a:r>
            <a:endParaRPr lang="en-US" sz="1900" dirty="0"/>
          </a:p>
          <a:p>
            <a:pPr lvl="1"/>
            <a:r>
              <a:rPr lang="en-US" sz="2100" dirty="0" smtClean="0"/>
              <a:t>Convection increased in both intensity and areal coverage during the afternoon hours.</a:t>
            </a:r>
          </a:p>
          <a:p>
            <a:pPr lvl="2"/>
            <a:r>
              <a:rPr lang="en-US" sz="1900" dirty="0" smtClean="0"/>
              <a:t>Area extended from east of San Antonio northeast through Texarkana</a:t>
            </a:r>
          </a:p>
          <a:p>
            <a:pPr lvl="2"/>
            <a:r>
              <a:rPr lang="en-US" sz="1900" dirty="0" smtClean="0"/>
              <a:t>Cells repeatedly tracked northeast over the same area (cell training).</a:t>
            </a:r>
          </a:p>
          <a:p>
            <a:pPr lvl="2"/>
            <a:r>
              <a:rPr lang="en-US" sz="1900" dirty="0" smtClean="0"/>
              <a:t>Most areas received less than 1 inch but two areas, along Kickapoo Creek north of Lake Livingston and areas south and west of College Station received 3 to 4 inches.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894" y="2286000"/>
            <a:ext cx="4135913" cy="3124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87699" y="5093347"/>
            <a:ext cx="2008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Illustration of cell training.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1686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Event Timeline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" y="1524000"/>
            <a:ext cx="4041648" cy="4572000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Sunday October 16 PM</a:t>
            </a:r>
            <a:endParaRPr lang="en-US" sz="2000" b="1" dirty="0"/>
          </a:p>
          <a:p>
            <a:pPr lvl="1"/>
            <a:r>
              <a:rPr lang="en-US" sz="1800" dirty="0" smtClean="0"/>
              <a:t>Changes in Mesoscale organization during the evening hours played a major role in focusing heavy rainfall that first night.</a:t>
            </a:r>
          </a:p>
          <a:p>
            <a:pPr lvl="2"/>
            <a:r>
              <a:rPr lang="en-US" sz="1600" dirty="0" smtClean="0"/>
              <a:t>Convection became organized into two distinct multi-cellular clusters, one northwest of Huntsville to southwest of Lufkin and the other from near Brenham to northeast of College Station</a:t>
            </a:r>
          </a:p>
          <a:p>
            <a:pPr lvl="2"/>
            <a:r>
              <a:rPr lang="en-US" sz="1600" dirty="0" smtClean="0"/>
              <a:t>Cells forming south of these boundaries were moving north northeast near 30 mph and merging with the clusters</a:t>
            </a:r>
            <a:endParaRPr lang="en-US" sz="16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808" y="1981200"/>
            <a:ext cx="4818447" cy="3642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2600" y="5346561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Illustration of mesoscale cluster development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1122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Event Timeline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524000"/>
            <a:ext cx="4038600" cy="4876800"/>
          </a:xfrm>
        </p:spPr>
        <p:txBody>
          <a:bodyPr>
            <a:normAutofit fontScale="70000" lnSpcReduction="20000"/>
          </a:bodyPr>
          <a:lstStyle/>
          <a:p>
            <a:r>
              <a:rPr lang="en-US" sz="2900" b="1" dirty="0" smtClean="0"/>
              <a:t>Monday October 17 AM</a:t>
            </a:r>
            <a:endParaRPr lang="en-US" sz="2900" b="1" dirty="0"/>
          </a:p>
          <a:p>
            <a:pPr lvl="1"/>
            <a:r>
              <a:rPr lang="en-US" sz="2600" dirty="0" smtClean="0"/>
              <a:t>During the overnight hours these two clusters merged  and continued developing slowly south and east.</a:t>
            </a:r>
          </a:p>
          <a:p>
            <a:pPr lvl="2"/>
            <a:r>
              <a:rPr lang="en-US" sz="2300" dirty="0" smtClean="0"/>
              <a:t>Well defined outflow boundaries oriented east to west along the southern flanks of the clusters.</a:t>
            </a:r>
          </a:p>
          <a:p>
            <a:pPr lvl="2"/>
            <a:r>
              <a:rPr lang="en-US" sz="2300" dirty="0" smtClean="0"/>
              <a:t>Radar indicated air flow south of the clusters was southerly at 35 to 50 knots.</a:t>
            </a:r>
          </a:p>
          <a:p>
            <a:pPr lvl="2"/>
            <a:r>
              <a:rPr lang="en-US" sz="2300" dirty="0" smtClean="0"/>
              <a:t>By daylight the boundary extended from near Hempstead southeast across northern Harris County to near Baytown then east to near Beaumont.</a:t>
            </a:r>
          </a:p>
          <a:p>
            <a:pPr lvl="2"/>
            <a:r>
              <a:rPr lang="en-US" sz="2300" dirty="0" smtClean="0"/>
              <a:t>Average movement of the line was 10 mph.</a:t>
            </a:r>
          </a:p>
          <a:p>
            <a:pPr lvl="2"/>
            <a:r>
              <a:rPr lang="en-US" sz="2300" dirty="0" smtClean="0"/>
              <a:t>One area of heaviest rainfall was southwest Montgomery County with an estimated 15 to 20 inches.</a:t>
            </a:r>
            <a:endParaRPr lang="en-US" sz="23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643" y="1631535"/>
            <a:ext cx="4507992" cy="41071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8200" y="57912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Two hour evolution of mesocale outflow boundary 02-12 UTC 10/17/1994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0490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lipstream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1821</TotalTime>
  <Words>2096</Words>
  <Application>Microsoft Office PowerPoint</Application>
  <PresentationFormat>On-screen Show (4:3)</PresentationFormat>
  <Paragraphs>260</Paragraphs>
  <Slides>49</Slides>
  <Notes>1</Notes>
  <HiddenSlides>1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Calibri</vt:lpstr>
      <vt:lpstr>Georgia</vt:lpstr>
      <vt:lpstr>Times New Roman</vt:lpstr>
      <vt:lpstr>Wingdings</vt:lpstr>
      <vt:lpstr>Wingdings 2</vt:lpstr>
      <vt:lpstr>Civic</vt:lpstr>
      <vt:lpstr>October 1994 Southeast Texas Flood…A Look Back</vt:lpstr>
      <vt:lpstr>Outline</vt:lpstr>
      <vt:lpstr>PowerPoint Presentation</vt:lpstr>
      <vt:lpstr>Southeast Texas Floods October 16-19 1994</vt:lpstr>
      <vt:lpstr>Meteorological Setup</vt:lpstr>
      <vt:lpstr>Many Characteristics Associated with Disastrous Flood Events Present</vt:lpstr>
      <vt:lpstr>Event Timeline</vt:lpstr>
      <vt:lpstr>Event Timeline</vt:lpstr>
      <vt:lpstr>Event Timeline</vt:lpstr>
      <vt:lpstr>Event Timeline</vt:lpstr>
      <vt:lpstr>October 15-19, 1994</vt:lpstr>
      <vt:lpstr>Storm Total Rainfall</vt:lpstr>
      <vt:lpstr>Storm Total Rainfall</vt:lpstr>
      <vt:lpstr>Area-Wide Rainfall</vt:lpstr>
      <vt:lpstr>Trinity River Impacts</vt:lpstr>
      <vt:lpstr>Lake Livingston</vt:lpstr>
      <vt:lpstr>Geographic Setting</vt:lpstr>
      <vt:lpstr>Topography and Climate</vt:lpstr>
      <vt:lpstr>Geologic Setting</vt:lpstr>
      <vt:lpstr>Geologic Setting</vt:lpstr>
      <vt:lpstr>Geologic Setting</vt:lpstr>
      <vt:lpstr>Hydrologic Setting</vt:lpstr>
      <vt:lpstr>Hydrologic Setting</vt:lpstr>
      <vt:lpstr>Hydrologic Setting</vt:lpstr>
      <vt:lpstr>San Jacinto River Basin </vt:lpstr>
      <vt:lpstr>San Jacinto River Impacts</vt:lpstr>
      <vt:lpstr>Lake Conroe/Lake Houston</vt:lpstr>
      <vt:lpstr>Lavaca-Navidad River Impacts</vt:lpstr>
      <vt:lpstr>Storm Total Rainfall</vt:lpstr>
      <vt:lpstr>Record Streamflows</vt:lpstr>
      <vt:lpstr>Record Stream Flows</vt:lpstr>
      <vt:lpstr>Little Cypress Creek at Cypress-Rosehill Road</vt:lpstr>
      <vt:lpstr>Cypress Creek at Huffmeister Road</vt:lpstr>
      <vt:lpstr>Cypress Creek Overflow</vt:lpstr>
      <vt:lpstr>Cypress Creek at Aldine-Westfield Road</vt:lpstr>
      <vt:lpstr>Displaced Power Lines San Jacinto River</vt:lpstr>
      <vt:lpstr>Forest Cove Subdivision</vt:lpstr>
      <vt:lpstr>Forest Cove Subdivision</vt:lpstr>
      <vt:lpstr>Toys R Us at U.S. Hwy 59 in Humble</vt:lpstr>
      <vt:lpstr>U.S. Hwy 59 at San Jacinto River</vt:lpstr>
      <vt:lpstr>U.S. Hwy 59 Northbound Feeder Road</vt:lpstr>
      <vt:lpstr>U.S. Hwy 59 Southbound Turnaround</vt:lpstr>
      <vt:lpstr>Banana Bend/Rio Villa Area below Lake Houston</vt:lpstr>
      <vt:lpstr>San Jacinto River at I-10</vt:lpstr>
      <vt:lpstr>Southeast Texas Floods October 16-19 1994</vt:lpstr>
      <vt:lpstr>PowerPoint Presentation</vt:lpstr>
      <vt:lpstr>Southeast Texas Floods October 16-19 1994</vt:lpstr>
      <vt:lpstr>Acknowledgements</vt:lpstr>
      <vt:lpstr>Questions?</vt:lpstr>
    </vt:vector>
  </TitlesOfParts>
  <Company>National Weather Service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dave.schwertz</dc:creator>
  <cp:lastModifiedBy>Sara Janak</cp:lastModifiedBy>
  <cp:revision>90</cp:revision>
  <dcterms:created xsi:type="dcterms:W3CDTF">2014-09-29T11:49:09Z</dcterms:created>
  <dcterms:modified xsi:type="dcterms:W3CDTF">2015-06-30T21:45:18Z</dcterms:modified>
</cp:coreProperties>
</file>